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tiff" ContentType="image/tiff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339" r:id="rId2"/>
    <p:sldId id="405" r:id="rId3"/>
    <p:sldId id="406" r:id="rId4"/>
    <p:sldId id="407" r:id="rId5"/>
    <p:sldId id="408" r:id="rId6"/>
    <p:sldId id="399" r:id="rId7"/>
    <p:sldId id="400" r:id="rId8"/>
    <p:sldId id="401" r:id="rId9"/>
    <p:sldId id="404" r:id="rId10"/>
    <p:sldId id="396" r:id="rId11"/>
    <p:sldId id="397" r:id="rId12"/>
    <p:sldId id="357" r:id="rId13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A7DBF"/>
    <a:srgbClr val="18AF9B"/>
    <a:srgbClr val="393E91"/>
    <a:srgbClr val="04006B"/>
    <a:srgbClr val="0000FF"/>
    <a:srgbClr val="FF40FF"/>
    <a:srgbClr val="EA5C33"/>
    <a:srgbClr val="03CF78"/>
    <a:srgbClr val="CF334B"/>
    <a:srgbClr val="F28F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922" autoAdjust="0"/>
    <p:restoredTop sz="85009" autoAdjust="0"/>
  </p:normalViewPr>
  <p:slideViewPr>
    <p:cSldViewPr snapToGrid="0" snapToObjects="1">
      <p:cViewPr>
        <p:scale>
          <a:sx n="97" d="100"/>
          <a:sy n="97" d="100"/>
        </p:scale>
        <p:origin x="808" y="144"/>
      </p:cViewPr>
      <p:guideLst/>
    </p:cSldViewPr>
  </p:slideViewPr>
  <p:outlineViewPr>
    <p:cViewPr>
      <p:scale>
        <a:sx n="33" d="100"/>
        <a:sy n="33" d="100"/>
      </p:scale>
      <p:origin x="0" y="-478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-4128"/>
    </p:cViewPr>
  </p:sorterViewPr>
  <p:notesViewPr>
    <p:cSldViewPr snapToGrid="0" snapToObjects="1">
      <p:cViewPr varScale="1">
        <p:scale>
          <a:sx n="101" d="100"/>
          <a:sy n="101" d="100"/>
        </p:scale>
        <p:origin x="3533" y="6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EA5DD6-A9B6-4773-9484-51DBED110E7F}" type="datetimeFigureOut">
              <a:rPr lang="en-GB" smtClean="0"/>
              <a:t>11/06/2019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66A666-DAFD-4346-9B29-712D4A73057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29453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66A666-DAFD-4346-9B29-712D4A730575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90697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DDC2D0-3DB5-499B-AF5F-F66CEF1D6B3F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106708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D4A12C8-2C28-4570-BF40-EA4A75B97A0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058265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4A12C8-2C28-4570-BF40-EA4A75B97A09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0737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66A666-DAFD-4346-9B29-712D4A730575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4041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17518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91827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3EE173-C65B-DF41-A434-E80CB53D4BD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9958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Relationship Id="rId3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Relationship Id="rId3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Relationship Id="rId3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Relationship Id="rId3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Relationship Id="rId3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Relationship Id="rId3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Imag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927"/>
            <a:ext cx="12192000" cy="6854653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838200" y="365126"/>
            <a:ext cx="10515600" cy="663574"/>
          </a:xfrm>
        </p:spPr>
        <p:txBody>
          <a:bodyPr/>
          <a:lstStyle>
            <a:lvl1pPr>
              <a:defRPr b="1" i="0">
                <a:solidFill>
                  <a:srgbClr val="393E91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r>
              <a:rPr lang="fr-FR" dirty="0" smtClean="0"/>
              <a:t>TITLE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 marL="0" indent="0">
              <a:buFontTx/>
              <a:buNone/>
              <a:defRPr sz="2400">
                <a:solidFill>
                  <a:srgbClr val="2A7DBF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FontTx/>
              <a:buNone/>
              <a:defRPr sz="2000">
                <a:solidFill>
                  <a:srgbClr val="18AF9B"/>
                </a:solidFill>
                <a:latin typeface="Arial" charset="0"/>
                <a:ea typeface="Arial" charset="0"/>
                <a:cs typeface="Arial" charset="0"/>
              </a:defRPr>
            </a:lvl2pPr>
            <a:lvl3pPr marL="914400" indent="0">
              <a:buFontTx/>
              <a:buNone/>
              <a:defRPr sz="1800">
                <a:solidFill>
                  <a:srgbClr val="F28F3B"/>
                </a:solidFill>
                <a:latin typeface="Arial" charset="0"/>
                <a:ea typeface="Arial" charset="0"/>
                <a:cs typeface="Arial" charset="0"/>
              </a:defRPr>
            </a:lvl3pPr>
            <a:lvl4pPr marL="1371600" indent="0">
              <a:buFontTx/>
              <a:buNone/>
              <a:defRPr sz="1600">
                <a:solidFill>
                  <a:srgbClr val="393E91"/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indent="0">
              <a:buFontTx/>
              <a:buNone/>
              <a:defRPr sz="1600">
                <a:solidFill>
                  <a:srgbClr val="393E91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11" name="Espace réservé du texte 10"/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1028700"/>
            <a:ext cx="10515600" cy="61912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 i="1">
                <a:solidFill>
                  <a:srgbClr val="2A7DBF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 dirty="0" smtClean="0"/>
              <a:t>Subtitle</a:t>
            </a:r>
            <a:endParaRPr lang="fr-FR" dirty="0"/>
          </a:p>
        </p:txBody>
      </p:sp>
      <p:pic>
        <p:nvPicPr>
          <p:cNvPr id="24" name="Image 15"/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3084" y="6334919"/>
            <a:ext cx="790231" cy="248777"/>
          </a:xfrm>
          <a:prstGeom prst="rect">
            <a:avLst/>
          </a:prstGeom>
        </p:spPr>
      </p:pic>
      <p:sp>
        <p:nvSpPr>
          <p:cNvPr id="25" name="Slide Number Placeholder 22"/>
          <p:cNvSpPr>
            <a:spLocks noGrp="1"/>
          </p:cNvSpPr>
          <p:nvPr>
            <p:ph type="sldNum" sz="quarter" idx="16"/>
          </p:nvPr>
        </p:nvSpPr>
        <p:spPr>
          <a:xfrm>
            <a:off x="11142518" y="6334919"/>
            <a:ext cx="422564" cy="365125"/>
          </a:xfrm>
          <a:prstGeom prst="rect">
            <a:avLst/>
          </a:prstGeom>
        </p:spPr>
        <p:txBody>
          <a:bodyPr/>
          <a:lstStyle>
            <a:lvl1pPr>
              <a:defRPr sz="1100">
                <a:solidFill>
                  <a:srgbClr val="18AF9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5E960A2-242F-CC40-87F9-290FD5864A37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32" name="Footer Placeholder 31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GB" smtClean="0"/>
              <a:t>To add your name to all slides, go to Insert &gt; Header &amp; Footer. Modify the text in the footer box and then click 'Apply to all'.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97646063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685783" indent="-685783">
              <a:buClr>
                <a:schemeClr val="tx2">
                  <a:lumMod val="50000"/>
                  <a:lumOff val="50000"/>
                </a:schemeClr>
              </a:buClr>
              <a:buFont typeface="Wingdings" pitchFamily="2" charset="2"/>
              <a:buChar char="§"/>
              <a:defRPr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 marL="990575" indent="-380990">
              <a:buClr>
                <a:schemeClr val="tx2">
                  <a:lumMod val="65000"/>
                  <a:lumOff val="35000"/>
                </a:schemeClr>
              </a:buClr>
              <a:buFont typeface="Arial" pitchFamily="34" charset="0"/>
              <a:buChar char="•"/>
              <a:defRPr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defRPr>
            </a:lvl2pPr>
            <a:lvl3pPr marL="1523962" indent="-304792">
              <a:buClr>
                <a:schemeClr val="accent4">
                  <a:lumMod val="50000"/>
                  <a:lumOff val="50000"/>
                </a:schemeClr>
              </a:buClr>
              <a:buFont typeface="Arial" pitchFamily="34" charset="0"/>
              <a:buChar char="›"/>
              <a:defRPr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defRPr>
            </a:lvl3pPr>
            <a:lvl4pPr>
              <a:defRPr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defRPr>
            </a:lvl4pPr>
            <a:lvl5pPr>
              <a:defRPr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10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 i="0">
                <a:solidFill>
                  <a:schemeClr val="accent6">
                    <a:lumMod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/>
              <a:t>CERN openlab - Quantum Computing</a:t>
            </a:r>
            <a:endParaRPr lang="en-GB" dirty="0"/>
          </a:p>
        </p:txBody>
      </p:sp>
      <p:sp>
        <p:nvSpPr>
          <p:cNvPr id="5" name="Rectangle 1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BF50220-DD9C-47A5-93EE-42AF7A75DF71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37073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-slid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Imag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927"/>
            <a:ext cx="12192000" cy="6854653"/>
          </a:xfrm>
          <a:prstGeom prst="rect">
            <a:avLst/>
          </a:prstGeom>
        </p:spPr>
      </p:pic>
      <p:sp>
        <p:nvSpPr>
          <p:cNvPr id="11" name="Espace réservé du texte 10"/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1029541"/>
            <a:ext cx="10515600" cy="515802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 i="1">
                <a:solidFill>
                  <a:srgbClr val="2A7DBF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 dirty="0" err="1" smtClean="0"/>
              <a:t>Subtitle</a:t>
            </a:r>
            <a:endParaRPr lang="fr-FR" dirty="0"/>
          </a:p>
        </p:txBody>
      </p:sp>
      <p:sp>
        <p:nvSpPr>
          <p:cNvPr id="13" name="Espace réservé pour une image  12"/>
          <p:cNvSpPr>
            <a:spLocks noGrp="1"/>
          </p:cNvSpPr>
          <p:nvPr>
            <p:ph type="pic" sz="quarter" idx="14"/>
          </p:nvPr>
        </p:nvSpPr>
        <p:spPr>
          <a:xfrm>
            <a:off x="838200" y="1706879"/>
            <a:ext cx="10515600" cy="4649471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>
                <a:solidFill>
                  <a:srgbClr val="393E9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fr-FR"/>
          </a:p>
        </p:txBody>
      </p:sp>
      <p:sp>
        <p:nvSpPr>
          <p:cNvPr id="17" name="Slide Number Placeholder 22"/>
          <p:cNvSpPr>
            <a:spLocks noGrp="1"/>
          </p:cNvSpPr>
          <p:nvPr>
            <p:ph type="sldNum" sz="quarter" idx="16"/>
          </p:nvPr>
        </p:nvSpPr>
        <p:spPr>
          <a:xfrm>
            <a:off x="11142518" y="6334919"/>
            <a:ext cx="422564" cy="365125"/>
          </a:xfrm>
          <a:prstGeom prst="rect">
            <a:avLst/>
          </a:prstGeom>
        </p:spPr>
        <p:txBody>
          <a:bodyPr/>
          <a:lstStyle>
            <a:lvl1pPr>
              <a:defRPr sz="1100">
                <a:solidFill>
                  <a:srgbClr val="18AF9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5E960A2-242F-CC40-87F9-290FD5864A37}" type="slidenum">
              <a:rPr lang="fr-FR" smtClean="0"/>
              <a:pPr/>
              <a:t>‹#›</a:t>
            </a:fld>
            <a:endParaRPr lang="fr-FR" dirty="0"/>
          </a:p>
        </p:txBody>
      </p:sp>
      <p:pic>
        <p:nvPicPr>
          <p:cNvPr id="19" name="Image 15"/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3084" y="6334919"/>
            <a:ext cx="790231" cy="248777"/>
          </a:xfrm>
          <a:prstGeom prst="rect">
            <a:avLst/>
          </a:prstGeom>
        </p:spPr>
      </p:pic>
      <p:sp>
        <p:nvSpPr>
          <p:cNvPr id="26" name="Footer Placeholder 25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GB" smtClean="0"/>
              <a:t>To add your name to all slides, go to Insert &gt; Header &amp; Footer. Modify the text in the footer box and then click 'Apply to all'.</a:t>
            </a:r>
            <a:endParaRPr lang="en-GB" dirty="0"/>
          </a:p>
        </p:txBody>
      </p:sp>
      <p:sp>
        <p:nvSpPr>
          <p:cNvPr id="12" name="Titre 1"/>
          <p:cNvSpPr>
            <a:spLocks noGrp="1"/>
          </p:cNvSpPr>
          <p:nvPr>
            <p:ph type="title" hasCustomPrompt="1"/>
          </p:nvPr>
        </p:nvSpPr>
        <p:spPr>
          <a:xfrm>
            <a:off x="838200" y="365126"/>
            <a:ext cx="10515600" cy="663574"/>
          </a:xfrm>
        </p:spPr>
        <p:txBody>
          <a:bodyPr/>
          <a:lstStyle>
            <a:lvl1pPr>
              <a:defRPr b="1" i="0">
                <a:solidFill>
                  <a:srgbClr val="393E91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r>
              <a:rPr lang="fr-FR" dirty="0" smtClean="0"/>
              <a:t>TITLE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171025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(two text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Imag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927"/>
            <a:ext cx="12192000" cy="6854653"/>
          </a:xfrm>
          <a:prstGeom prst="rect">
            <a:avLst/>
          </a:prstGeom>
        </p:spPr>
      </p:pic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734671"/>
            <a:ext cx="5181600" cy="4442292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>
                <a:solidFill>
                  <a:srgbClr val="2A7DBF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FontTx/>
              <a:buNone/>
              <a:defRPr sz="2000">
                <a:solidFill>
                  <a:srgbClr val="18AF9B"/>
                </a:solidFill>
                <a:latin typeface="Arial" charset="0"/>
                <a:ea typeface="Arial" charset="0"/>
                <a:cs typeface="Arial" charset="0"/>
              </a:defRPr>
            </a:lvl2pPr>
            <a:lvl3pPr marL="914400" indent="0">
              <a:buFontTx/>
              <a:buNone/>
              <a:defRPr sz="1800">
                <a:solidFill>
                  <a:srgbClr val="F28F3B"/>
                </a:solidFill>
                <a:latin typeface="Arial" charset="0"/>
                <a:ea typeface="Arial" charset="0"/>
                <a:cs typeface="Arial" charset="0"/>
              </a:defRPr>
            </a:lvl3pPr>
            <a:lvl4pPr marL="1371600" indent="0">
              <a:buFontTx/>
              <a:buNone/>
              <a:defRPr sz="1600">
                <a:solidFill>
                  <a:srgbClr val="393E91"/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indent="0">
              <a:buFontTx/>
              <a:buNone/>
              <a:defRPr sz="1600">
                <a:solidFill>
                  <a:srgbClr val="393E91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734671"/>
            <a:ext cx="5181600" cy="4442292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>
                <a:solidFill>
                  <a:srgbClr val="2A7DBF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FontTx/>
              <a:buNone/>
              <a:defRPr sz="2000">
                <a:solidFill>
                  <a:srgbClr val="18AF9B"/>
                </a:solidFill>
                <a:latin typeface="Arial" charset="0"/>
                <a:ea typeface="Arial" charset="0"/>
                <a:cs typeface="Arial" charset="0"/>
              </a:defRPr>
            </a:lvl2pPr>
            <a:lvl3pPr marL="914400" indent="0">
              <a:buFontTx/>
              <a:buNone/>
              <a:defRPr sz="1800">
                <a:solidFill>
                  <a:srgbClr val="F28F3B"/>
                </a:solidFill>
                <a:latin typeface="Arial" charset="0"/>
                <a:ea typeface="Arial" charset="0"/>
                <a:cs typeface="Arial" charset="0"/>
              </a:defRPr>
            </a:lvl3pPr>
            <a:lvl4pPr marL="1371600" indent="0">
              <a:buFontTx/>
              <a:buNone/>
              <a:defRPr sz="1600">
                <a:solidFill>
                  <a:srgbClr val="393E91"/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indent="0">
              <a:buFontTx/>
              <a:buNone/>
              <a:defRPr sz="1600">
                <a:solidFill>
                  <a:srgbClr val="393E91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19" name="Slide Number Placeholder 22"/>
          <p:cNvSpPr>
            <a:spLocks noGrp="1"/>
          </p:cNvSpPr>
          <p:nvPr>
            <p:ph type="sldNum" sz="quarter" idx="16"/>
          </p:nvPr>
        </p:nvSpPr>
        <p:spPr>
          <a:xfrm>
            <a:off x="11142518" y="6334919"/>
            <a:ext cx="422564" cy="365125"/>
          </a:xfrm>
          <a:prstGeom prst="rect">
            <a:avLst/>
          </a:prstGeom>
        </p:spPr>
        <p:txBody>
          <a:bodyPr/>
          <a:lstStyle>
            <a:lvl1pPr>
              <a:defRPr sz="1100">
                <a:solidFill>
                  <a:srgbClr val="18AF9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5E960A2-242F-CC40-87F9-290FD5864A37}" type="slidenum">
              <a:rPr lang="fr-FR" smtClean="0"/>
              <a:pPr/>
              <a:t>‹#›</a:t>
            </a:fld>
            <a:endParaRPr lang="fr-FR" dirty="0"/>
          </a:p>
        </p:txBody>
      </p:sp>
      <p:pic>
        <p:nvPicPr>
          <p:cNvPr id="20" name="Image 15"/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3084" y="6334919"/>
            <a:ext cx="790231" cy="248777"/>
          </a:xfrm>
          <a:prstGeom prst="rect">
            <a:avLst/>
          </a:prstGeom>
        </p:spPr>
      </p:pic>
      <p:sp>
        <p:nvSpPr>
          <p:cNvPr id="23" name="Footer Placeholder 22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GB" smtClean="0"/>
              <a:t>To add your name to all slides, go to Insert &gt; Header &amp; Footer. Modify the text in the footer box and then click 'Apply to all'.</a:t>
            </a:r>
            <a:endParaRPr lang="en-GB" dirty="0"/>
          </a:p>
        </p:txBody>
      </p:sp>
      <p:sp>
        <p:nvSpPr>
          <p:cNvPr id="11" name="Espace réservé du texte 10"/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1029541"/>
            <a:ext cx="10515600" cy="515802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 i="1">
                <a:solidFill>
                  <a:srgbClr val="2A7DBF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 dirty="0" err="1" smtClean="0"/>
              <a:t>Subtitle</a:t>
            </a:r>
            <a:endParaRPr lang="fr-FR" dirty="0"/>
          </a:p>
        </p:txBody>
      </p:sp>
      <p:sp>
        <p:nvSpPr>
          <p:cNvPr id="12" name="Titre 1"/>
          <p:cNvSpPr>
            <a:spLocks noGrp="1"/>
          </p:cNvSpPr>
          <p:nvPr>
            <p:ph type="title" hasCustomPrompt="1"/>
          </p:nvPr>
        </p:nvSpPr>
        <p:spPr>
          <a:xfrm>
            <a:off x="838200" y="365126"/>
            <a:ext cx="10515600" cy="663574"/>
          </a:xfrm>
        </p:spPr>
        <p:txBody>
          <a:bodyPr/>
          <a:lstStyle>
            <a:lvl1pPr>
              <a:defRPr b="1" i="0">
                <a:solidFill>
                  <a:srgbClr val="393E91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r>
              <a:rPr lang="fr-FR" dirty="0" smtClean="0"/>
              <a:t>TITLE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325249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longside 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927"/>
            <a:ext cx="12192000" cy="6854653"/>
          </a:xfrm>
          <a:prstGeom prst="rect">
            <a:avLst/>
          </a:prstGeom>
        </p:spPr>
      </p:pic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734671"/>
            <a:ext cx="3821206" cy="4442292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>
                <a:solidFill>
                  <a:srgbClr val="2A7DBF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FontTx/>
              <a:buNone/>
              <a:defRPr sz="2000">
                <a:solidFill>
                  <a:srgbClr val="18AF9B"/>
                </a:solidFill>
                <a:latin typeface="Arial" charset="0"/>
                <a:ea typeface="Arial" charset="0"/>
                <a:cs typeface="Arial" charset="0"/>
              </a:defRPr>
            </a:lvl2pPr>
            <a:lvl3pPr marL="914400" indent="0">
              <a:buFontTx/>
              <a:buNone/>
              <a:defRPr sz="1800">
                <a:solidFill>
                  <a:srgbClr val="F28F3B"/>
                </a:solidFill>
                <a:latin typeface="Arial" charset="0"/>
                <a:ea typeface="Arial" charset="0"/>
                <a:cs typeface="Arial" charset="0"/>
              </a:defRPr>
            </a:lvl3pPr>
            <a:lvl4pPr marL="1371600" indent="0">
              <a:buFontTx/>
              <a:buNone/>
              <a:defRPr sz="1600">
                <a:solidFill>
                  <a:srgbClr val="393E91"/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indent="0">
              <a:buFontTx/>
              <a:buNone/>
              <a:defRPr sz="1600">
                <a:solidFill>
                  <a:srgbClr val="393E91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6" name="Espace réservé pour une image  5"/>
          <p:cNvSpPr>
            <a:spLocks noGrp="1"/>
          </p:cNvSpPr>
          <p:nvPr>
            <p:ph type="pic" sz="quarter" idx="14"/>
          </p:nvPr>
        </p:nvSpPr>
        <p:spPr>
          <a:xfrm>
            <a:off x="4948238" y="1735138"/>
            <a:ext cx="6405562" cy="4420985"/>
          </a:xfrm>
        </p:spPr>
        <p:txBody>
          <a:bodyPr/>
          <a:lstStyle>
            <a:lvl1pPr marL="0" indent="0">
              <a:buFontTx/>
              <a:buNone/>
              <a:defRPr>
                <a:solidFill>
                  <a:srgbClr val="393E9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fr-FR" dirty="0"/>
          </a:p>
        </p:txBody>
      </p:sp>
      <p:sp>
        <p:nvSpPr>
          <p:cNvPr id="17" name="Slide Number Placeholder 22"/>
          <p:cNvSpPr>
            <a:spLocks noGrp="1"/>
          </p:cNvSpPr>
          <p:nvPr>
            <p:ph type="sldNum" sz="quarter" idx="16"/>
          </p:nvPr>
        </p:nvSpPr>
        <p:spPr>
          <a:xfrm>
            <a:off x="11142518" y="6334919"/>
            <a:ext cx="422564" cy="365125"/>
          </a:xfrm>
          <a:prstGeom prst="rect">
            <a:avLst/>
          </a:prstGeom>
        </p:spPr>
        <p:txBody>
          <a:bodyPr/>
          <a:lstStyle>
            <a:lvl1pPr>
              <a:defRPr sz="1100">
                <a:solidFill>
                  <a:srgbClr val="18AF9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5E960A2-242F-CC40-87F9-290FD5864A37}" type="slidenum">
              <a:rPr lang="fr-FR" smtClean="0"/>
              <a:pPr/>
              <a:t>‹#›</a:t>
            </a:fld>
            <a:endParaRPr lang="fr-FR" dirty="0"/>
          </a:p>
        </p:txBody>
      </p:sp>
      <p:pic>
        <p:nvPicPr>
          <p:cNvPr id="18" name="Image 15"/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3084" y="6334919"/>
            <a:ext cx="790231" cy="248777"/>
          </a:xfrm>
          <a:prstGeom prst="rect">
            <a:avLst/>
          </a:prstGeom>
        </p:spPr>
      </p:pic>
      <p:sp>
        <p:nvSpPr>
          <p:cNvPr id="19" name="Footer Placeholder 18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GB" smtClean="0"/>
              <a:t>To add your name to all slides, go to Insert &gt; Header &amp; Footer. Modify the text in the footer box and then click 'Apply to all'.</a:t>
            </a:r>
            <a:endParaRPr lang="en-GB" dirty="0"/>
          </a:p>
        </p:txBody>
      </p:sp>
      <p:sp>
        <p:nvSpPr>
          <p:cNvPr id="12" name="Espace réservé du texte 10"/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1029541"/>
            <a:ext cx="10515600" cy="515802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 i="1">
                <a:solidFill>
                  <a:srgbClr val="2A7DBF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 dirty="0" err="1" smtClean="0"/>
              <a:t>Subtitle</a:t>
            </a:r>
            <a:endParaRPr lang="fr-FR" dirty="0"/>
          </a:p>
        </p:txBody>
      </p:sp>
      <p:sp>
        <p:nvSpPr>
          <p:cNvPr id="13" name="Titre 1"/>
          <p:cNvSpPr>
            <a:spLocks noGrp="1"/>
          </p:cNvSpPr>
          <p:nvPr>
            <p:ph type="title" hasCustomPrompt="1"/>
          </p:nvPr>
        </p:nvSpPr>
        <p:spPr>
          <a:xfrm>
            <a:off x="838200" y="365126"/>
            <a:ext cx="10515600" cy="663574"/>
          </a:xfrm>
        </p:spPr>
        <p:txBody>
          <a:bodyPr/>
          <a:lstStyle>
            <a:lvl1pPr>
              <a:defRPr b="1" i="0">
                <a:solidFill>
                  <a:srgbClr val="393E91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r>
              <a:rPr lang="fr-FR" dirty="0" smtClean="0"/>
              <a:t>TITLE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193474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longside tw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927"/>
            <a:ext cx="12192000" cy="6854653"/>
          </a:xfrm>
          <a:prstGeom prst="rect">
            <a:avLst/>
          </a:prstGeom>
        </p:spPr>
      </p:pic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1681163"/>
            <a:ext cx="5157787" cy="45085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>
                <a:solidFill>
                  <a:srgbClr val="2A7DBF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FontTx/>
              <a:buNone/>
              <a:defRPr sz="2000">
                <a:solidFill>
                  <a:srgbClr val="2A7DBF"/>
                </a:solidFill>
                <a:latin typeface="Arial" charset="0"/>
                <a:ea typeface="Arial" charset="0"/>
                <a:cs typeface="Arial" charset="0"/>
              </a:defRPr>
            </a:lvl2pPr>
            <a:lvl3pPr marL="914400" indent="0">
              <a:buFontTx/>
              <a:buNone/>
              <a:defRPr sz="1800">
                <a:solidFill>
                  <a:srgbClr val="F28F3B"/>
                </a:solidFill>
                <a:latin typeface="Arial" charset="0"/>
                <a:ea typeface="Arial" charset="0"/>
                <a:cs typeface="Arial" charset="0"/>
              </a:defRPr>
            </a:lvl3pPr>
            <a:lvl4pPr marL="1371600" indent="0">
              <a:buFontTx/>
              <a:buNone/>
              <a:defRPr sz="1600">
                <a:solidFill>
                  <a:srgbClr val="393E91"/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indent="0">
              <a:buFontTx/>
              <a:buNone/>
              <a:defRPr sz="1600">
                <a:solidFill>
                  <a:srgbClr val="393E91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13" name="Espace réservé pour une image  12"/>
          <p:cNvSpPr>
            <a:spLocks noGrp="1"/>
          </p:cNvSpPr>
          <p:nvPr>
            <p:ph type="pic" sz="quarter" idx="14"/>
          </p:nvPr>
        </p:nvSpPr>
        <p:spPr>
          <a:xfrm>
            <a:off x="6513512" y="1654549"/>
            <a:ext cx="4840288" cy="2090457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>
                <a:solidFill>
                  <a:srgbClr val="393E9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fr-FR"/>
          </a:p>
        </p:txBody>
      </p:sp>
      <p:sp>
        <p:nvSpPr>
          <p:cNvPr id="14" name="Espace réservé pour une image  12"/>
          <p:cNvSpPr>
            <a:spLocks noGrp="1"/>
          </p:cNvSpPr>
          <p:nvPr>
            <p:ph type="pic" sz="quarter" idx="15"/>
          </p:nvPr>
        </p:nvSpPr>
        <p:spPr>
          <a:xfrm>
            <a:off x="6513512" y="4072310"/>
            <a:ext cx="4840288" cy="2090457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>
                <a:solidFill>
                  <a:srgbClr val="393E9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fr-FR"/>
          </a:p>
        </p:txBody>
      </p:sp>
      <p:sp>
        <p:nvSpPr>
          <p:cNvPr id="18" name="Slide Number Placeholder 22"/>
          <p:cNvSpPr>
            <a:spLocks noGrp="1"/>
          </p:cNvSpPr>
          <p:nvPr>
            <p:ph type="sldNum" sz="quarter" idx="16"/>
          </p:nvPr>
        </p:nvSpPr>
        <p:spPr>
          <a:xfrm>
            <a:off x="11142518" y="6334919"/>
            <a:ext cx="422564" cy="365125"/>
          </a:xfrm>
          <a:prstGeom prst="rect">
            <a:avLst/>
          </a:prstGeom>
        </p:spPr>
        <p:txBody>
          <a:bodyPr/>
          <a:lstStyle>
            <a:lvl1pPr>
              <a:defRPr sz="1100">
                <a:solidFill>
                  <a:srgbClr val="18AF9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5E960A2-242F-CC40-87F9-290FD5864A37}" type="slidenum">
              <a:rPr lang="fr-FR" smtClean="0"/>
              <a:pPr/>
              <a:t>‹#›</a:t>
            </a:fld>
            <a:endParaRPr lang="fr-FR" dirty="0"/>
          </a:p>
        </p:txBody>
      </p:sp>
      <p:pic>
        <p:nvPicPr>
          <p:cNvPr id="21" name="Image 15"/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3084" y="6334919"/>
            <a:ext cx="790231" cy="248777"/>
          </a:xfrm>
          <a:prstGeom prst="rect">
            <a:avLst/>
          </a:prstGeom>
        </p:spPr>
      </p:pic>
      <p:sp>
        <p:nvSpPr>
          <p:cNvPr id="22" name="Footer Placeholder 18"/>
          <p:cNvSpPr>
            <a:spLocks noGrp="1"/>
          </p:cNvSpPr>
          <p:nvPr>
            <p:ph type="ftr" sz="quarter" idx="17"/>
          </p:nvPr>
        </p:nvSpPr>
        <p:spPr>
          <a:xfrm>
            <a:off x="4035135" y="6273958"/>
            <a:ext cx="4114800" cy="365125"/>
          </a:xfrm>
        </p:spPr>
        <p:txBody>
          <a:bodyPr/>
          <a:lstStyle/>
          <a:p>
            <a:r>
              <a:rPr lang="en-GB" smtClean="0"/>
              <a:t>To add your name to all slides, go to Insert &gt; Header &amp; Footer. Modify the text in the footer box and then click 'Apply to all'.</a:t>
            </a:r>
            <a:endParaRPr lang="en-GB" dirty="0"/>
          </a:p>
        </p:txBody>
      </p:sp>
      <p:sp>
        <p:nvSpPr>
          <p:cNvPr id="12" name="Espace réservé du texte 10"/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1029541"/>
            <a:ext cx="10515600" cy="515802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 i="1">
                <a:solidFill>
                  <a:srgbClr val="2A7DBF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 dirty="0" err="1" smtClean="0"/>
              <a:t>Subtitle</a:t>
            </a:r>
            <a:endParaRPr lang="fr-FR" dirty="0"/>
          </a:p>
        </p:txBody>
      </p:sp>
      <p:sp>
        <p:nvSpPr>
          <p:cNvPr id="15" name="Titre 1"/>
          <p:cNvSpPr>
            <a:spLocks noGrp="1"/>
          </p:cNvSpPr>
          <p:nvPr>
            <p:ph type="title" hasCustomPrompt="1"/>
          </p:nvPr>
        </p:nvSpPr>
        <p:spPr>
          <a:xfrm>
            <a:off x="838200" y="365126"/>
            <a:ext cx="10515600" cy="663574"/>
          </a:xfrm>
        </p:spPr>
        <p:txBody>
          <a:bodyPr/>
          <a:lstStyle>
            <a:lvl1pPr>
              <a:defRPr b="1" i="0">
                <a:solidFill>
                  <a:srgbClr val="393E91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r>
              <a:rPr lang="fr-FR" dirty="0" smtClean="0"/>
              <a:t>TITLE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104393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images be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Imag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927"/>
            <a:ext cx="12192000" cy="6854653"/>
          </a:xfrm>
          <a:prstGeom prst="rect">
            <a:avLst/>
          </a:prstGeom>
        </p:spPr>
      </p:pic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1681162"/>
            <a:ext cx="5103812" cy="1820071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>
                <a:solidFill>
                  <a:srgbClr val="2A7DBF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FontTx/>
              <a:buNone/>
              <a:defRPr sz="2000">
                <a:solidFill>
                  <a:srgbClr val="18AF9B"/>
                </a:solidFill>
                <a:latin typeface="Arial" charset="0"/>
                <a:ea typeface="Arial" charset="0"/>
                <a:cs typeface="Arial" charset="0"/>
              </a:defRPr>
            </a:lvl2pPr>
            <a:lvl3pPr marL="914400" indent="0">
              <a:buFontTx/>
              <a:buNone/>
              <a:defRPr sz="1800">
                <a:solidFill>
                  <a:srgbClr val="F28F3B"/>
                </a:solidFill>
                <a:latin typeface="Arial" charset="0"/>
                <a:ea typeface="Arial" charset="0"/>
                <a:cs typeface="Arial" charset="0"/>
              </a:defRPr>
            </a:lvl3pPr>
            <a:lvl4pPr marL="1371600" indent="0">
              <a:buFontTx/>
              <a:buNone/>
              <a:defRPr sz="1600">
                <a:solidFill>
                  <a:srgbClr val="393E91"/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indent="0">
              <a:buFontTx/>
              <a:buNone/>
              <a:defRPr sz="1600">
                <a:solidFill>
                  <a:srgbClr val="393E91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13" name="Espace réservé pour une image  12"/>
          <p:cNvSpPr>
            <a:spLocks noGrp="1"/>
          </p:cNvSpPr>
          <p:nvPr>
            <p:ph type="pic" sz="quarter" idx="14"/>
          </p:nvPr>
        </p:nvSpPr>
        <p:spPr>
          <a:xfrm>
            <a:off x="836612" y="3879477"/>
            <a:ext cx="5106988" cy="234369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>
                <a:solidFill>
                  <a:srgbClr val="393E9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fr-FR"/>
          </a:p>
        </p:txBody>
      </p:sp>
      <p:sp>
        <p:nvSpPr>
          <p:cNvPr id="12" name="Espace réservé du contenu 3"/>
          <p:cNvSpPr>
            <a:spLocks noGrp="1"/>
          </p:cNvSpPr>
          <p:nvPr>
            <p:ph sz="half" idx="16"/>
          </p:nvPr>
        </p:nvSpPr>
        <p:spPr>
          <a:xfrm>
            <a:off x="6249988" y="1681162"/>
            <a:ext cx="5103812" cy="1820071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>
                <a:solidFill>
                  <a:srgbClr val="2A7DBF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FontTx/>
              <a:buNone/>
              <a:defRPr sz="2000">
                <a:solidFill>
                  <a:srgbClr val="18AF9B"/>
                </a:solidFill>
                <a:latin typeface="Arial" charset="0"/>
                <a:ea typeface="Arial" charset="0"/>
                <a:cs typeface="Arial" charset="0"/>
              </a:defRPr>
            </a:lvl2pPr>
            <a:lvl3pPr marL="914400" indent="0">
              <a:buFontTx/>
              <a:buNone/>
              <a:defRPr sz="1800">
                <a:solidFill>
                  <a:srgbClr val="F28F3B"/>
                </a:solidFill>
                <a:latin typeface="Arial" charset="0"/>
                <a:ea typeface="Arial" charset="0"/>
                <a:cs typeface="Arial" charset="0"/>
              </a:defRPr>
            </a:lvl3pPr>
            <a:lvl4pPr marL="1371600" indent="0">
              <a:buFontTx/>
              <a:buNone/>
              <a:defRPr sz="1600">
                <a:solidFill>
                  <a:srgbClr val="393E91"/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indent="0">
              <a:buFontTx/>
              <a:buNone/>
              <a:defRPr sz="1600">
                <a:solidFill>
                  <a:srgbClr val="393E91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17" name="Espace réservé pour une image  12"/>
          <p:cNvSpPr>
            <a:spLocks noGrp="1"/>
          </p:cNvSpPr>
          <p:nvPr>
            <p:ph type="pic" sz="quarter" idx="17"/>
          </p:nvPr>
        </p:nvSpPr>
        <p:spPr>
          <a:xfrm>
            <a:off x="6249988" y="3879477"/>
            <a:ext cx="5106988" cy="234369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>
                <a:solidFill>
                  <a:srgbClr val="393E9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fr-FR"/>
          </a:p>
        </p:txBody>
      </p:sp>
      <p:sp>
        <p:nvSpPr>
          <p:cNvPr id="20" name="Slide Number Placeholder 22"/>
          <p:cNvSpPr>
            <a:spLocks noGrp="1"/>
          </p:cNvSpPr>
          <p:nvPr>
            <p:ph type="sldNum" sz="quarter" idx="18"/>
          </p:nvPr>
        </p:nvSpPr>
        <p:spPr>
          <a:xfrm>
            <a:off x="11142518" y="6334919"/>
            <a:ext cx="422564" cy="365125"/>
          </a:xfrm>
          <a:prstGeom prst="rect">
            <a:avLst/>
          </a:prstGeom>
        </p:spPr>
        <p:txBody>
          <a:bodyPr/>
          <a:lstStyle>
            <a:lvl1pPr>
              <a:defRPr sz="1100">
                <a:solidFill>
                  <a:srgbClr val="18AF9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5E960A2-242F-CC40-87F9-290FD5864A37}" type="slidenum">
              <a:rPr lang="fr-FR" smtClean="0"/>
              <a:pPr/>
              <a:t>‹#›</a:t>
            </a:fld>
            <a:endParaRPr lang="fr-FR" dirty="0"/>
          </a:p>
        </p:txBody>
      </p:sp>
      <p:pic>
        <p:nvPicPr>
          <p:cNvPr id="23" name="Image 15"/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3084" y="6334919"/>
            <a:ext cx="790231" cy="248777"/>
          </a:xfrm>
          <a:prstGeom prst="rect">
            <a:avLst/>
          </a:prstGeom>
        </p:spPr>
      </p:pic>
      <p:sp>
        <p:nvSpPr>
          <p:cNvPr id="24" name="Footer Placeholder 18"/>
          <p:cNvSpPr>
            <a:spLocks noGrp="1"/>
          </p:cNvSpPr>
          <p:nvPr>
            <p:ph type="ftr" sz="quarter" idx="19"/>
          </p:nvPr>
        </p:nvSpPr>
        <p:spPr>
          <a:xfrm>
            <a:off x="4035135" y="6273958"/>
            <a:ext cx="4114800" cy="365125"/>
          </a:xfrm>
        </p:spPr>
        <p:txBody>
          <a:bodyPr/>
          <a:lstStyle/>
          <a:p>
            <a:r>
              <a:rPr lang="en-GB" smtClean="0"/>
              <a:t>To add your name to all slides, go to Insert &gt; Header &amp; Footer. Modify the text in the footer box and then click 'Apply to all'.</a:t>
            </a:r>
            <a:endParaRPr lang="en-GB" dirty="0"/>
          </a:p>
        </p:txBody>
      </p:sp>
      <p:sp>
        <p:nvSpPr>
          <p:cNvPr id="14" name="Espace réservé du texte 10"/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1029541"/>
            <a:ext cx="10515600" cy="515802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 i="1">
                <a:solidFill>
                  <a:srgbClr val="2A7DBF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 dirty="0" err="1" smtClean="0"/>
              <a:t>Subtitle</a:t>
            </a:r>
            <a:endParaRPr lang="fr-FR" dirty="0"/>
          </a:p>
        </p:txBody>
      </p:sp>
      <p:sp>
        <p:nvSpPr>
          <p:cNvPr id="15" name="Titre 1"/>
          <p:cNvSpPr>
            <a:spLocks noGrp="1"/>
          </p:cNvSpPr>
          <p:nvPr>
            <p:ph type="title" hasCustomPrompt="1"/>
          </p:nvPr>
        </p:nvSpPr>
        <p:spPr>
          <a:xfrm>
            <a:off x="838200" y="365126"/>
            <a:ext cx="10515600" cy="663574"/>
          </a:xfrm>
        </p:spPr>
        <p:txBody>
          <a:bodyPr/>
          <a:lstStyle>
            <a:lvl1pPr>
              <a:defRPr b="1" i="0">
                <a:solidFill>
                  <a:srgbClr val="393E91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r>
              <a:rPr lang="fr-FR" dirty="0" smtClean="0"/>
              <a:t>TITLE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892319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rmatting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498067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5" y="2160590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69" y="2160590"/>
            <a:ext cx="4184035" cy="388077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05133" y="6041363"/>
            <a:ext cx="911939" cy="365125"/>
          </a:xfrm>
          <a:prstGeom prst="rect">
            <a:avLst/>
          </a:prstGeom>
        </p:spPr>
        <p:txBody>
          <a:bodyPr/>
          <a:lstStyle/>
          <a:p>
            <a:fld id="{DBD3D6FB-79CC-4683-A046-BBE785BA1BED}" type="datetimeFigureOut">
              <a:rPr lang="en-US" smtClean="0"/>
              <a:t>6/11/19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590664" y="6041363"/>
            <a:ext cx="683339" cy="365125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28157464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._Content Pa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5943"/>
            <a:ext cx="109728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F7EF5FD2-F708-CC45-910B-4A9327F0040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9600" y="2038350"/>
            <a:ext cx="10972800" cy="43227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782695071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 smtClean="0"/>
              <a:t>CERN </a:t>
            </a:r>
            <a:r>
              <a:rPr lang="fr-FR" dirty="0" err="1" smtClean="0"/>
              <a:t>openlab</a:t>
            </a:r>
            <a:r>
              <a:rPr lang="fr-FR" dirty="0" smtClean="0"/>
              <a:t> </a:t>
            </a:r>
            <a:r>
              <a:rPr lang="fr-FR" dirty="0" err="1" smtClean="0"/>
              <a:t>presentations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48145" y="1825624"/>
            <a:ext cx="10688781" cy="49215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noProof="0" dirty="0" smtClean="0"/>
              <a:t>Below are slides that may be useful in creating your presentation. They can be used to give a brief overview CERN </a:t>
            </a:r>
            <a:r>
              <a:rPr lang="en-GB" noProof="0" dirty="0" err="1" smtClean="0"/>
              <a:t>openlab</a:t>
            </a:r>
            <a:r>
              <a:rPr lang="en-GB" noProof="0" dirty="0" smtClean="0"/>
              <a:t> and its work. Feel free to include as many or as few of these slides as you see fit.</a:t>
            </a:r>
          </a:p>
          <a:p>
            <a:pPr lvl="0"/>
            <a:r>
              <a:rPr lang="en-GB" noProof="0" dirty="0" smtClean="0"/>
              <a:t>Add new slides (of various layouts, but all with the CERN </a:t>
            </a:r>
            <a:r>
              <a:rPr lang="en-GB" noProof="0" dirty="0" err="1" smtClean="0"/>
              <a:t>openlab</a:t>
            </a:r>
            <a:r>
              <a:rPr lang="en-GB" noProof="0" dirty="0" smtClean="0"/>
              <a:t> formatting), by clicking the drop-down arrow alongside ‘add new slide’.</a:t>
            </a:r>
          </a:p>
          <a:p>
            <a:pPr lvl="0"/>
            <a:r>
              <a:rPr lang="en-GB" noProof="0" dirty="0" smtClean="0"/>
              <a:t>If you are unsure about how to use these slides, or would like any guidance about presenting CERN </a:t>
            </a:r>
            <a:r>
              <a:rPr lang="en-GB" noProof="0" dirty="0" err="1" smtClean="0"/>
              <a:t>openlab’s</a:t>
            </a:r>
            <a:r>
              <a:rPr lang="en-GB" noProof="0" dirty="0" smtClean="0"/>
              <a:t> work, please contact Andrew Purcell.</a:t>
            </a:r>
          </a:p>
          <a:p>
            <a:pPr lvl="0"/>
            <a:r>
              <a:rPr lang="en-GB" noProof="0" dirty="0" smtClean="0"/>
              <a:t>These slides are continuously updated by the CERN </a:t>
            </a:r>
            <a:r>
              <a:rPr lang="en-GB" noProof="0" dirty="0" err="1" smtClean="0"/>
              <a:t>openlab</a:t>
            </a:r>
            <a:r>
              <a:rPr lang="en-GB" noProof="0" dirty="0" smtClean="0"/>
              <a:t> communications team. The latest versions (4:3 and 16:9) are available at http://www.cern.ch/openlab/templates.</a:t>
            </a:r>
          </a:p>
          <a:p>
            <a:pPr lvl="0"/>
            <a:endParaRPr lang="fr-FR" dirty="0" smtClean="0"/>
          </a:p>
          <a:p>
            <a:pPr lvl="0"/>
            <a:endParaRPr lang="fr-FR" dirty="0"/>
          </a:p>
        </p:txBody>
      </p:sp>
      <p:sp>
        <p:nvSpPr>
          <p:cNvPr id="10" name="Slide Number Placeholder 22"/>
          <p:cNvSpPr txBox="1">
            <a:spLocks/>
          </p:cNvSpPr>
          <p:nvPr userDrawn="1"/>
        </p:nvSpPr>
        <p:spPr>
          <a:xfrm>
            <a:off x="11142518" y="6334919"/>
            <a:ext cx="422564" cy="365125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marL="0" algn="l" defTabSz="914400" rtl="0" eaLnBrk="1" latinLnBrk="0" hangingPunct="1">
              <a:defRPr sz="1100" kern="1200">
                <a:solidFill>
                  <a:srgbClr val="18AF9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5E960A2-242F-CC40-87F9-290FD5864A37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3"/>
          </p:nvPr>
        </p:nvSpPr>
        <p:spPr>
          <a:xfrm>
            <a:off x="4035135" y="627395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rgbClr val="18AF9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smtClean="0"/>
              <a:t>To add your name to all slides, go to Insert &gt; Header &amp; Footer. Modify the text in the footer box and then click 'Apply to all'.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3297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4" r:id="rId2"/>
    <p:sldLayoutId id="2147483652" r:id="rId3"/>
    <p:sldLayoutId id="2147483656" r:id="rId4"/>
    <p:sldLayoutId id="2147483653" r:id="rId5"/>
    <p:sldLayoutId id="2147483655" r:id="rId6"/>
    <p:sldLayoutId id="2147483659" r:id="rId7"/>
    <p:sldLayoutId id="2147483665" r:id="rId8"/>
    <p:sldLayoutId id="2147483666" r:id="rId9"/>
    <p:sldLayoutId id="2147483667" r:id="rId10"/>
  </p:sldLayoutIdLst>
  <p:timing>
    <p:tnLst>
      <p:par>
        <p:cTn id="1" dur="indefinite" restart="never" nodeType="tmRoot"/>
      </p:par>
    </p:tnLst>
  </p:timing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/>
        <a:buNone/>
        <a:defRPr sz="28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emf"/><Relationship Id="rId5" Type="http://schemas.openxmlformats.org/officeDocument/2006/relationships/image" Target="../media/image34.png"/><Relationship Id="rId6" Type="http://schemas.openxmlformats.org/officeDocument/2006/relationships/image" Target="../media/image35.emf"/><Relationship Id="rId7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4" Type="http://schemas.openxmlformats.org/officeDocument/2006/relationships/image" Target="../media/image38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7.jpe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jpeg"/><Relationship Id="rId5" Type="http://schemas.openxmlformats.org/officeDocument/2006/relationships/image" Target="../media/image10.jpeg"/><Relationship Id="rId6" Type="http://schemas.openxmlformats.org/officeDocument/2006/relationships/image" Target="../media/image11.jpeg"/><Relationship Id="rId7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4" Type="http://schemas.openxmlformats.org/officeDocument/2006/relationships/image" Target="../media/image14.jpe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tiff"/><Relationship Id="rId3" Type="http://schemas.openxmlformats.org/officeDocument/2006/relationships/image" Target="../media/image22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4" Type="http://schemas.openxmlformats.org/officeDocument/2006/relationships/image" Target="../media/image27.jpg"/><Relationship Id="rId5" Type="http://schemas.openxmlformats.org/officeDocument/2006/relationships/image" Target="../media/image28.png"/><Relationship Id="rId6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E9BA818-2162-9A44-9A0A-45ABBED33F6D}" type="slidenum">
              <a:rPr lang="en-US" smtClean="0"/>
              <a:t>1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103" y="240165"/>
            <a:ext cx="1251777" cy="89643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977" y="240164"/>
            <a:ext cx="2334600" cy="896434"/>
          </a:xfrm>
          <a:prstGeom prst="rect">
            <a:avLst/>
          </a:prstGeom>
        </p:spPr>
      </p:pic>
      <p:sp>
        <p:nvSpPr>
          <p:cNvPr id="16" name="Title 1"/>
          <p:cNvSpPr txBox="1">
            <a:spLocks/>
          </p:cNvSpPr>
          <p:nvPr/>
        </p:nvSpPr>
        <p:spPr>
          <a:xfrm>
            <a:off x="171710" y="2356337"/>
            <a:ext cx="11793682" cy="135150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baseline="0">
                <a:solidFill>
                  <a:srgbClr val="393E91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pPr algn="ctr"/>
            <a:r>
              <a:rPr lang="en-US" sz="4000" b="0" dirty="0" smtClean="0"/>
              <a:t>HPC and AI convergence</a:t>
            </a:r>
            <a:endParaRPr lang="en-GB" sz="40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4294967295"/>
          </p:nvPr>
        </p:nvSpPr>
        <p:spPr>
          <a:xfrm>
            <a:off x="3282462" y="6396265"/>
            <a:ext cx="4876800" cy="328068"/>
          </a:xfrm>
          <a:prstGeom prst="rect">
            <a:avLst/>
          </a:prstGeom>
        </p:spPr>
        <p:txBody>
          <a:bodyPr>
            <a:noAutofit/>
          </a:bodyPr>
          <a:lstStyle/>
          <a:p>
            <a:pPr algn="ctr"/>
            <a:r>
              <a:rPr lang="fr-CH" sz="1600" dirty="0" smtClean="0">
                <a:solidFill>
                  <a:srgbClr val="18AF9B"/>
                </a:solidFill>
                <a:latin typeface="Arial" charset="0"/>
                <a:ea typeface="Arial" charset="0"/>
                <a:cs typeface="Arial" charset="0"/>
              </a:rPr>
              <a:t>Frankfurt</a:t>
            </a:r>
            <a:r>
              <a:rPr lang="en-GB" sz="1600" dirty="0" smtClean="0">
                <a:solidFill>
                  <a:srgbClr val="18AF9B"/>
                </a:solidFill>
                <a:latin typeface="Arial" charset="0"/>
                <a:ea typeface="Arial" charset="0"/>
                <a:cs typeface="Arial" charset="0"/>
              </a:rPr>
              <a:t>- 19/06/2019</a:t>
            </a:r>
            <a:endParaRPr lang="en-GB" sz="1600" dirty="0">
              <a:solidFill>
                <a:srgbClr val="18AF9B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670763" y="5229501"/>
            <a:ext cx="10167296" cy="1039160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GB" sz="1800" b="1" dirty="0">
                <a:solidFill>
                  <a:srgbClr val="2A7DBF"/>
                </a:solidFill>
              </a:rPr>
              <a:t>Sofia </a:t>
            </a:r>
            <a:r>
              <a:rPr lang="en-GB" sz="1800" b="1" dirty="0" smtClean="0">
                <a:solidFill>
                  <a:srgbClr val="2A7DBF"/>
                </a:solidFill>
              </a:rPr>
              <a:t>Vallecorsa </a:t>
            </a:r>
          </a:p>
        </p:txBody>
      </p:sp>
      <p:sp>
        <p:nvSpPr>
          <p:cNvPr id="20" name="Subtitle 2"/>
          <p:cNvSpPr txBox="1">
            <a:spLocks/>
          </p:cNvSpPr>
          <p:nvPr/>
        </p:nvSpPr>
        <p:spPr>
          <a:xfrm>
            <a:off x="1676399" y="4228183"/>
            <a:ext cx="9144000" cy="5584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i="1" kern="1200" baseline="0">
                <a:solidFill>
                  <a:srgbClr val="2A7DBF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2800" dirty="0"/>
          </a:p>
        </p:txBody>
      </p:sp>
      <p:sp>
        <p:nvSpPr>
          <p:cNvPr id="2" name="Rectangle 1"/>
          <p:cNvSpPr/>
          <p:nvPr/>
        </p:nvSpPr>
        <p:spPr>
          <a:xfrm>
            <a:off x="3154935" y="3677735"/>
            <a:ext cx="58272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18AF9B"/>
                </a:solidFill>
                <a:latin typeface="Arial" charset="0"/>
                <a:ea typeface="Arial" charset="0"/>
                <a:cs typeface="Arial" charset="0"/>
              </a:rPr>
              <a:t>An example from High </a:t>
            </a:r>
            <a:r>
              <a:rPr lang="en-US" sz="2400" b="1" dirty="0">
                <a:solidFill>
                  <a:srgbClr val="18AF9B"/>
                </a:solidFill>
                <a:latin typeface="Arial" charset="0"/>
                <a:ea typeface="Arial" charset="0"/>
                <a:cs typeface="Arial" charset="0"/>
              </a:rPr>
              <a:t>Energy Physics</a:t>
            </a:r>
          </a:p>
        </p:txBody>
      </p:sp>
    </p:spTree>
    <p:extLst>
      <p:ext uri="{BB962C8B-B14F-4D97-AF65-F5344CB8AC3E}">
        <p14:creationId xmlns:p14="http://schemas.microsoft.com/office/powerpoint/2010/main" val="606327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type="body" sz="quarter" idx="13"/>
          </p:nvPr>
        </p:nvSpPr>
        <p:spPr>
          <a:xfrm>
            <a:off x="1722493" y="1785145"/>
            <a:ext cx="10515600" cy="515802"/>
          </a:xfrm>
        </p:spPr>
        <p:txBody>
          <a:bodyPr>
            <a:normAutofit lnSpcReduction="10000"/>
          </a:bodyPr>
          <a:lstStyle/>
          <a:p>
            <a:pPr>
              <a:lnSpc>
                <a:spcPct val="120000"/>
              </a:lnSpc>
              <a:spcBef>
                <a:spcPts val="1067"/>
              </a:spcBef>
            </a:pPr>
            <a:r>
              <a:rPr lang="en-US" dirty="0" smtClean="0">
                <a:sym typeface="Helvetica"/>
              </a:rPr>
              <a:t>Generator</a:t>
            </a:r>
            <a:endParaRPr lang="en-US" dirty="0">
              <a:sym typeface="Helvetica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10</a:t>
            </a:fld>
            <a:endParaRPr lang="uk-UA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6918" y="623858"/>
            <a:ext cx="10515600" cy="663574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3D convolutional GAN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69" t="9075" r="7279" b="57778"/>
          <a:stretch/>
        </p:blipFill>
        <p:spPr>
          <a:xfrm>
            <a:off x="3538330" y="1287432"/>
            <a:ext cx="8517835" cy="2439417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275885" y="4031602"/>
            <a:ext cx="7132080" cy="2485879"/>
            <a:chOff x="1363076" y="3895870"/>
            <a:chExt cx="9261375" cy="2543024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192" t="49159" r="7279" b="18177"/>
            <a:stretch/>
          </p:blipFill>
          <p:spPr>
            <a:xfrm>
              <a:off x="1363076" y="3895870"/>
              <a:ext cx="9261375" cy="2439050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>
              <a:off x="3241571" y="6073769"/>
              <a:ext cx="715617" cy="3651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Content Placeholder 5"/>
          <p:cNvSpPr txBox="1">
            <a:spLocks/>
          </p:cNvSpPr>
          <p:nvPr/>
        </p:nvSpPr>
        <p:spPr>
          <a:xfrm>
            <a:off x="395154" y="3468948"/>
            <a:ext cx="10515600" cy="51580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400" i="1" kern="1200" baseline="0">
                <a:solidFill>
                  <a:srgbClr val="2A7DBF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ts val="1067"/>
              </a:spcBef>
            </a:pPr>
            <a:r>
              <a:rPr lang="en-US" smtClean="0">
                <a:sym typeface="Helvetica"/>
              </a:rPr>
              <a:t>Discriminator</a:t>
            </a:r>
            <a:endParaRPr lang="en-US" dirty="0">
              <a:sym typeface="Helvetica"/>
            </a:endParaRPr>
          </a:p>
        </p:txBody>
      </p:sp>
      <p:sp>
        <p:nvSpPr>
          <p:cNvPr id="12" name="Content Placeholder 5"/>
          <p:cNvSpPr txBox="1">
            <a:spLocks/>
          </p:cNvSpPr>
          <p:nvPr/>
        </p:nvSpPr>
        <p:spPr>
          <a:xfrm>
            <a:off x="8397411" y="5692291"/>
            <a:ext cx="3609059" cy="1007753"/>
          </a:xfrm>
          <a:prstGeom prst="rect">
            <a:avLst/>
          </a:prstGeom>
          <a:solidFill>
            <a:schemeClr val="bg1"/>
          </a:solidFill>
        </p:spPr>
        <p:txBody>
          <a:bodyPr>
            <a:normAutofit fontScale="85000"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067"/>
              </a:spcBef>
            </a:pPr>
            <a:r>
              <a:rPr lang="en-US" smtClean="0">
                <a:solidFill>
                  <a:srgbClr val="2A7DBF"/>
                </a:solidFill>
                <a:latin typeface="Arial" charset="0"/>
                <a:ea typeface="Arial" charset="0"/>
                <a:cs typeface="Arial" charset="0"/>
                <a:sym typeface="Helvetica"/>
              </a:rPr>
              <a:t>~1M parameters</a:t>
            </a:r>
          </a:p>
          <a:p>
            <a:pPr>
              <a:lnSpc>
                <a:spcPct val="100000"/>
              </a:lnSpc>
              <a:spcBef>
                <a:spcPts val="1067"/>
              </a:spcBef>
            </a:pPr>
            <a:r>
              <a:rPr lang="en-US" smtClean="0">
                <a:solidFill>
                  <a:srgbClr val="2A7DBF"/>
                </a:solidFill>
                <a:latin typeface="Arial" charset="0"/>
                <a:ea typeface="Arial" charset="0"/>
                <a:cs typeface="Arial" charset="0"/>
                <a:sym typeface="Helvetica"/>
              </a:rPr>
              <a:t>Total model Size: 3.8MB</a:t>
            </a:r>
            <a:endParaRPr lang="en-US" dirty="0">
              <a:solidFill>
                <a:srgbClr val="2A7DBF"/>
              </a:solidFill>
              <a:latin typeface="Arial" charset="0"/>
              <a:ea typeface="Arial" charset="0"/>
              <a:cs typeface="Arial" charset="0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43464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2"/>
          <a:srcRect l="-1" t="16875" r="48550" b="4568"/>
          <a:stretch/>
        </p:blipFill>
        <p:spPr>
          <a:xfrm>
            <a:off x="4429256" y="4052343"/>
            <a:ext cx="3648765" cy="2677060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768004" y="365126"/>
            <a:ext cx="10515600" cy="663574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Physics results </a:t>
            </a:r>
            <a:r>
              <a:rPr lang="en-US" dirty="0" smtClean="0"/>
              <a:t>validation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Comparison to Monte Carlo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4F9B401-2138-0246-9FFF-F0C20A57DA68}" type="slidenum">
              <a:rPr lang="en-US" smtClean="0"/>
              <a:t>11</a:t>
            </a:fld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9976" y="1465683"/>
            <a:ext cx="3069877" cy="2031333"/>
          </a:xfrm>
          <a:prstGeom prst="rect">
            <a:avLst/>
          </a:prstGeom>
        </p:spPr>
      </p:pic>
      <p:sp>
        <p:nvSpPr>
          <p:cNvPr id="23" name="Content Placeholder 1"/>
          <p:cNvSpPr txBox="1">
            <a:spLocks/>
          </p:cNvSpPr>
          <p:nvPr/>
        </p:nvSpPr>
        <p:spPr>
          <a:xfrm>
            <a:off x="1497297" y="4116381"/>
            <a:ext cx="2345627" cy="161167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200" dirty="0">
              <a:solidFill>
                <a:schemeClr val="accent1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24" name="Content Placeholder 15"/>
          <p:cNvSpPr txBox="1">
            <a:spLocks/>
          </p:cNvSpPr>
          <p:nvPr/>
        </p:nvSpPr>
        <p:spPr>
          <a:xfrm>
            <a:off x="377599" y="4415206"/>
            <a:ext cx="3410767" cy="14393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7997" lvl="2" indent="-457163">
              <a:spcBef>
                <a:spcPts val="1600"/>
              </a:spcBef>
            </a:pPr>
            <a:endParaRPr lang="en-US" sz="2000" dirty="0">
              <a:solidFill>
                <a:schemeClr val="accent1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652383" y="1655670"/>
            <a:ext cx="10260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FF0000"/>
                </a:solidFill>
              </a:rPr>
              <a:t>Geant4</a:t>
            </a:r>
          </a:p>
          <a:p>
            <a:r>
              <a:rPr lang="en-US" sz="800" dirty="0">
                <a:solidFill>
                  <a:srgbClr val="002060"/>
                </a:solidFill>
              </a:rPr>
              <a:t>GAN generated</a:t>
            </a:r>
          </a:p>
        </p:txBody>
      </p:sp>
      <p:sp>
        <p:nvSpPr>
          <p:cNvPr id="28" name="Rectangle 27"/>
          <p:cNvSpPr/>
          <p:nvPr/>
        </p:nvSpPr>
        <p:spPr>
          <a:xfrm>
            <a:off x="4731902" y="4062432"/>
            <a:ext cx="211730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/>
              <a:t>GAN generated electron shower</a:t>
            </a: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9" t="6271" r="8484" b="2173"/>
          <a:stretch/>
        </p:blipFill>
        <p:spPr>
          <a:xfrm>
            <a:off x="7677565" y="3244157"/>
            <a:ext cx="3861883" cy="300584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9" t="9862" r="6302"/>
          <a:stretch/>
        </p:blipFill>
        <p:spPr>
          <a:xfrm>
            <a:off x="9491580" y="1397029"/>
            <a:ext cx="2418619" cy="1809345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35" t="8395" r="8255" b="5233"/>
          <a:stretch/>
        </p:blipFill>
        <p:spPr>
          <a:xfrm>
            <a:off x="9697138" y="4936637"/>
            <a:ext cx="2494863" cy="1839727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10614023" y="5773731"/>
            <a:ext cx="1316579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200" dirty="0"/>
              <a:t>Y moment (width)</a:t>
            </a:r>
          </a:p>
        </p:txBody>
      </p:sp>
      <p:sp>
        <p:nvSpPr>
          <p:cNvPr id="10" name="Rectangle 9"/>
          <p:cNvSpPr/>
          <p:nvPr/>
        </p:nvSpPr>
        <p:spPr>
          <a:xfrm>
            <a:off x="10697894" y="3497015"/>
            <a:ext cx="120013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/>
              <a:t>Average shower section</a:t>
            </a:r>
            <a:endParaRPr lang="en-US" sz="1200" dirty="0"/>
          </a:p>
        </p:txBody>
      </p:sp>
      <p:sp>
        <p:nvSpPr>
          <p:cNvPr id="32" name="Rectangle 31"/>
          <p:cNvSpPr/>
          <p:nvPr/>
        </p:nvSpPr>
        <p:spPr>
          <a:xfrm>
            <a:off x="10697893" y="1972330"/>
            <a:ext cx="120013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Primary particle energy</a:t>
            </a:r>
          </a:p>
          <a:p>
            <a:r>
              <a:rPr lang="en-US" sz="1200" dirty="0"/>
              <a:t>(100 GeV)</a:t>
            </a:r>
          </a:p>
        </p:txBody>
      </p:sp>
      <p:sp>
        <p:nvSpPr>
          <p:cNvPr id="33" name="Rectangle 32"/>
          <p:cNvSpPr/>
          <p:nvPr/>
        </p:nvSpPr>
        <p:spPr>
          <a:xfrm>
            <a:off x="7185515" y="2100005"/>
            <a:ext cx="120013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Single cell response</a:t>
            </a:r>
          </a:p>
        </p:txBody>
      </p:sp>
      <p:sp>
        <p:nvSpPr>
          <p:cNvPr id="18" name="Explosion 1 17"/>
          <p:cNvSpPr/>
          <p:nvPr/>
        </p:nvSpPr>
        <p:spPr>
          <a:xfrm>
            <a:off x="6025804" y="3248593"/>
            <a:ext cx="1734976" cy="1383024"/>
          </a:xfrm>
          <a:prstGeom prst="irregularSeal1">
            <a:avLst/>
          </a:prstGeom>
          <a:solidFill>
            <a:srgbClr val="FFFFFF"/>
          </a:solidFill>
          <a:ln w="25400" cap="flat">
            <a:solidFill>
              <a:schemeClr val="accent6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0959" tIns="60959" rIns="60959" bIns="60959" numCol="1" spcCol="38100" rtlCol="0" anchor="ctr">
            <a:spAutoFit/>
          </a:bodyPr>
          <a:lstStyle/>
          <a:p>
            <a:pPr defTabSz="1219170" hangingPunct="0"/>
            <a:endParaRPr lang="en-US" sz="2400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6504070" y="3609502"/>
            <a:ext cx="81939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Century Gothic" charset="0"/>
                <a:ea typeface="Century Gothic" charset="0"/>
                <a:cs typeface="Century Gothic" charset="0"/>
                <a:sym typeface="Helvetica"/>
              </a:rPr>
              <a:t>3D</a:t>
            </a:r>
            <a:endParaRPr lang="en-US" sz="3200" dirty="0"/>
          </a:p>
        </p:txBody>
      </p:sp>
      <p:pic>
        <p:nvPicPr>
          <p:cNvPr id="26" name="Picture 25">
            <a:extLst>
              <a:ext uri="{FF2B5EF4-FFF2-40B4-BE49-F238E27FC236}">
                <a16:creationId xmlns="" xmlns:a16="http://schemas.microsoft.com/office/drawing/2014/main" id="{01102229-447B-8744-BE9C-5BC29CB0DF8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2" t="5692" r="10080" b="5706"/>
          <a:stretch/>
        </p:blipFill>
        <p:spPr>
          <a:xfrm>
            <a:off x="700323" y="1651537"/>
            <a:ext cx="3772671" cy="2643779"/>
          </a:xfrm>
          <a:prstGeom prst="rect">
            <a:avLst/>
          </a:prstGeom>
          <a:effectLst>
            <a:softEdge rad="25400"/>
          </a:effectLst>
        </p:spPr>
      </p:pic>
      <p:graphicFrame>
        <p:nvGraphicFramePr>
          <p:cNvPr id="21" name="Table 20">
            <a:extLst>
              <a:ext uri="{FF2B5EF4-FFF2-40B4-BE49-F238E27FC236}">
                <a16:creationId xmlns="" xmlns:a16="http://schemas.microsoft.com/office/drawing/2014/main" id="{DB96EA3C-E385-304C-8F1E-E6913C8B9AF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3345" y="4415079"/>
          <a:ext cx="4862064" cy="219456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62068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62068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620688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342900">
                <a:tc gridSpan="3">
                  <a:txBody>
                    <a:bodyPr/>
                    <a:lstStyle/>
                    <a:p>
                      <a:pPr marL="0" marR="0" indent="0" algn="ctr" defTabSz="3429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rgbClr val="0070C0"/>
                          </a:solidFill>
                        </a:rPr>
                        <a:t>Time to create an electron shower</a:t>
                      </a:r>
                    </a:p>
                  </a:txBody>
                  <a:tcPr marL="68580" marR="68580" marT="34290" marB="3429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68580" marR="68580" marT="34290" marB="3429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Method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Machine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Time/Shower</a:t>
                      </a:r>
                      <a:r>
                        <a:rPr lang="en-US" sz="1800" baseline="0" dirty="0"/>
                        <a:t> (</a:t>
                      </a:r>
                      <a:r>
                        <a:rPr lang="en-US" sz="1800" baseline="0" dirty="0" err="1"/>
                        <a:t>msec</a:t>
                      </a:r>
                      <a:r>
                        <a:rPr lang="en-US" sz="1800" baseline="0" dirty="0"/>
                        <a:t>)</a:t>
                      </a:r>
                      <a:endParaRPr lang="en-US" sz="1800" dirty="0"/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algn="l"/>
                      <a:r>
                        <a:rPr lang="en-US" sz="1800" b="1" dirty="0" smtClean="0">
                          <a:solidFill>
                            <a:srgbClr val="FF0000"/>
                          </a:solidFill>
                        </a:rPr>
                        <a:t>MC Simulation </a:t>
                      </a:r>
                      <a:r>
                        <a:rPr lang="en-US" sz="1800" b="1" dirty="0">
                          <a:solidFill>
                            <a:srgbClr val="FF0000"/>
                          </a:solidFill>
                        </a:rPr>
                        <a:t>(geant4)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FF0000"/>
                          </a:solidFill>
                        </a:rPr>
                        <a:t>Intel Xeon Platinum 8180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FF0000"/>
                          </a:solidFill>
                        </a:rPr>
                        <a:t>17000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610636">
                <a:tc>
                  <a:txBody>
                    <a:bodyPr/>
                    <a:lstStyle/>
                    <a:p>
                      <a:pPr algn="l"/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3D </a:t>
                      </a:r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GAN</a:t>
                      </a:r>
                    </a:p>
                    <a:p>
                      <a:pPr algn="l"/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(batch size 128)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3429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Intel Xeon Platinum 8180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77881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715" y="2007305"/>
            <a:ext cx="5154166" cy="3891255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38081" y="529980"/>
            <a:ext cx="10515600" cy="663574"/>
          </a:xfrm>
        </p:spPr>
        <p:txBody>
          <a:bodyPr>
            <a:normAutofit fontScale="90000"/>
          </a:bodyPr>
          <a:lstStyle/>
          <a:p>
            <a:pPr marL="19050"/>
            <a:r>
              <a:rPr lang="en-US" dirty="0" smtClean="0"/>
              <a:t>Multi-Node Scaling Performance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6430795" y="2038403"/>
            <a:ext cx="5243189" cy="3860157"/>
            <a:chOff x="6144370" y="2216752"/>
            <a:chExt cx="5846860" cy="441422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44370" y="2216752"/>
              <a:ext cx="5846860" cy="4414220"/>
            </a:xfrm>
            <a:prstGeom prst="rect">
              <a:avLst/>
            </a:prstGeom>
          </p:spPr>
        </p:pic>
        <p:sp>
          <p:nvSpPr>
            <p:cNvPr id="2" name="Rectangle 1"/>
            <p:cNvSpPr/>
            <p:nvPr/>
          </p:nvSpPr>
          <p:spPr>
            <a:xfrm>
              <a:off x="6666077" y="3549549"/>
              <a:ext cx="2505301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1"/>
              <a:r>
                <a:rPr lang="fr-CH" dirty="0" smtClean="0">
                  <a:solidFill>
                    <a:srgbClr val="002060"/>
                  </a:solidFill>
                  <a:latin typeface="Arial" charset="0"/>
                  <a:ea typeface="Arial" charset="0"/>
                  <a:cs typeface="Arial" charset="0"/>
                </a:rPr>
                <a:t>94% </a:t>
              </a:r>
              <a:r>
                <a:rPr lang="fr-CH" dirty="0" err="1">
                  <a:solidFill>
                    <a:srgbClr val="002060"/>
                  </a:solidFill>
                  <a:latin typeface="Arial" charset="0"/>
                  <a:ea typeface="Arial" charset="0"/>
                  <a:cs typeface="Arial" charset="0"/>
                </a:rPr>
                <a:t>scaling</a:t>
              </a:r>
              <a:r>
                <a:rPr lang="fr-CH" dirty="0">
                  <a:solidFill>
                    <a:srgbClr val="002060"/>
                  </a:solidFill>
                  <a:latin typeface="Arial" charset="0"/>
                  <a:ea typeface="Arial" charset="0"/>
                  <a:cs typeface="Arial" charset="0"/>
                </a:rPr>
                <a:t> </a:t>
              </a:r>
              <a:r>
                <a:rPr lang="fr-CH" dirty="0" err="1">
                  <a:solidFill>
                    <a:srgbClr val="002060"/>
                  </a:solidFill>
                  <a:latin typeface="Arial" charset="0"/>
                  <a:ea typeface="Arial" charset="0"/>
                  <a:cs typeface="Arial" charset="0"/>
                </a:rPr>
                <a:t>efficiency</a:t>
              </a:r>
              <a:r>
                <a:rPr lang="fr-CH" dirty="0">
                  <a:solidFill>
                    <a:srgbClr val="002060"/>
                  </a:solidFill>
                  <a:latin typeface="Arial" charset="0"/>
                  <a:ea typeface="Arial" charset="0"/>
                  <a:cs typeface="Arial" charset="0"/>
                </a:rPr>
                <a:t> up to 128 </a:t>
              </a:r>
              <a:r>
                <a:rPr lang="fr-CH" dirty="0" err="1">
                  <a:solidFill>
                    <a:srgbClr val="002060"/>
                  </a:solidFill>
                  <a:latin typeface="Arial" charset="0"/>
                  <a:ea typeface="Arial" charset="0"/>
                  <a:cs typeface="Arial" charset="0"/>
                </a:rPr>
                <a:t>nodes</a:t>
              </a:r>
              <a:endParaRPr lang="fr-CH" dirty="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</p:grpSp>
      <p:sp>
        <p:nvSpPr>
          <p:cNvPr id="9" name="Rectangle 8"/>
          <p:cNvSpPr/>
          <p:nvPr/>
        </p:nvSpPr>
        <p:spPr>
          <a:xfrm>
            <a:off x="1975320" y="2906011"/>
            <a:ext cx="35705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fr-CH" dirty="0" smtClean="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rPr>
              <a:t>Training Time/</a:t>
            </a:r>
            <a:r>
              <a:rPr lang="fr-CH" dirty="0" err="1" smtClean="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rPr>
              <a:t>Epoch</a:t>
            </a:r>
            <a:endParaRPr lang="fr-CH" dirty="0">
              <a:solidFill>
                <a:srgbClr val="002060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3706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 7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15194" y="1484902"/>
            <a:ext cx="3369535" cy="5202657"/>
          </a:xfrm>
          <a:prstGeom prst="rect">
            <a:avLst/>
          </a:prstGeom>
        </p:spPr>
      </p:pic>
      <p:sp>
        <p:nvSpPr>
          <p:cNvPr id="4" name="Title 3" descr="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CERN</a:t>
            </a:r>
          </a:p>
        </p:txBody>
      </p:sp>
      <p:sp>
        <p:nvSpPr>
          <p:cNvPr id="5" name="Content Placeholder 4" descr=" 5"/>
          <p:cNvSpPr>
            <a:spLocks noGrp="1"/>
          </p:cNvSpPr>
          <p:nvPr>
            <p:ph idx="1"/>
          </p:nvPr>
        </p:nvSpPr>
        <p:spPr>
          <a:xfrm>
            <a:off x="434775" y="1296233"/>
            <a:ext cx="5122645" cy="4921539"/>
          </a:xfrm>
        </p:spPr>
        <p:txBody>
          <a:bodyPr>
            <a:normAutofit/>
          </a:bodyPr>
          <a:lstStyle/>
          <a:p>
            <a:pPr>
              <a:buClr>
                <a:srgbClr val="0055A0"/>
              </a:buClr>
            </a:pPr>
            <a:r>
              <a:rPr lang="en-GB" sz="2800" dirty="0">
                <a:latin typeface="Arial" panose="020B0604020202020204" pitchFamily="34" charset="0"/>
              </a:rPr>
              <a:t>International organisation close to Geneva, straddling Swiss-French border, founded 1954</a:t>
            </a:r>
          </a:p>
          <a:p>
            <a:pPr>
              <a:buClr>
                <a:srgbClr val="0055A0"/>
              </a:buClr>
            </a:pPr>
            <a:r>
              <a:rPr lang="en-GB" sz="2800" dirty="0">
                <a:latin typeface="Arial" panose="020B0604020202020204" pitchFamily="34" charset="0"/>
              </a:rPr>
              <a:t>Facilities for fundamental research in particle physics</a:t>
            </a:r>
          </a:p>
          <a:p>
            <a:pPr>
              <a:buClr>
                <a:srgbClr val="0055A0"/>
              </a:buClr>
            </a:pPr>
            <a:r>
              <a:rPr lang="en-GB" sz="2800" dirty="0">
                <a:latin typeface="Arial" panose="020B0604020202020204" pitchFamily="34" charset="0"/>
              </a:rPr>
              <a:t>23 member states,</a:t>
            </a:r>
            <a:br>
              <a:rPr lang="en-GB" sz="2800" dirty="0">
                <a:latin typeface="Arial" panose="020B0604020202020204" pitchFamily="34" charset="0"/>
              </a:rPr>
            </a:br>
            <a:r>
              <a:rPr lang="en-GB" sz="2800" dirty="0">
                <a:latin typeface="Arial" panose="020B0604020202020204" pitchFamily="34" charset="0"/>
              </a:rPr>
              <a:t>1.1 B CHF budget</a:t>
            </a:r>
          </a:p>
          <a:p>
            <a:pPr>
              <a:buClr>
                <a:srgbClr val="0055A0"/>
              </a:buClr>
            </a:pPr>
            <a:r>
              <a:rPr lang="en-GB" sz="2800" dirty="0">
                <a:latin typeface="Arial" panose="020B0604020202020204" pitchFamily="34" charset="0"/>
              </a:rPr>
              <a:t>3’197 staff, fellows, apprentices, …</a:t>
            </a:r>
          </a:p>
          <a:p>
            <a:pPr>
              <a:buClr>
                <a:srgbClr val="0055A0"/>
              </a:buClr>
            </a:pPr>
            <a:r>
              <a:rPr lang="en-GB" sz="2800" dirty="0">
                <a:latin typeface="Arial" panose="020B0604020202020204" pitchFamily="34" charset="0"/>
              </a:rPr>
              <a:t>13’128 associates</a:t>
            </a:r>
            <a:endParaRPr lang="en-GB" sz="2800" dirty="0"/>
          </a:p>
        </p:txBody>
      </p:sp>
      <p:sp>
        <p:nvSpPr>
          <p:cNvPr id="9" name="Slide Number Placeholder 8" descr=" 9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defTabSz="1219170"/>
            <a:r>
              <a:rPr lang="en-GB">
                <a:solidFill>
                  <a:srgbClr val="0055A0">
                    <a:tint val="75000"/>
                  </a:srgbClr>
                </a:solidFill>
                <a:latin typeface="Arial"/>
              </a:rPr>
              <a:t>3</a:t>
            </a:r>
          </a:p>
        </p:txBody>
      </p:sp>
      <p:pic>
        <p:nvPicPr>
          <p:cNvPr id="10" name="Picture 9" descr=" 3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31535" y="-99392"/>
            <a:ext cx="3437867" cy="2376264"/>
          </a:xfrm>
          <a:prstGeom prst="rect">
            <a:avLst/>
          </a:prstGeom>
        </p:spPr>
      </p:pic>
      <p:sp>
        <p:nvSpPr>
          <p:cNvPr id="15" name="TextBox 14" descr=" 2"/>
          <p:cNvSpPr txBox="1"/>
          <p:nvPr/>
        </p:nvSpPr>
        <p:spPr>
          <a:xfrm>
            <a:off x="6096000" y="643152"/>
            <a:ext cx="3000381" cy="461665"/>
          </a:xfrm>
          <a:prstGeom prst="rect">
            <a:avLst/>
          </a:prstGeom>
          <a:solidFill>
            <a:schemeClr val="accent5">
              <a:lumMod val="60000"/>
              <a:lumOff val="40000"/>
              <a:alpha val="60000"/>
            </a:schemeClr>
          </a:solidFill>
          <a:effectLst>
            <a:outerShdw blurRad="50800" dist="50800" dir="5400000" algn="ctr" rotWithShape="0">
              <a:srgbClr val="000000"/>
            </a:outerShdw>
          </a:effectLst>
        </p:spPr>
        <p:txBody>
          <a:bodyPr wrap="square" rtlCol="0">
            <a:spAutoFit/>
          </a:bodyPr>
          <a:lstStyle/>
          <a:p>
            <a:pPr defTabSz="1219170"/>
            <a:r>
              <a:rPr lang="en-GB" sz="2400" dirty="0">
                <a:solidFill>
                  <a:srgbClr val="F8F8F8"/>
                </a:solidFill>
                <a:latin typeface="Arial"/>
              </a:rPr>
              <a:t>“Science for peace”</a:t>
            </a:r>
          </a:p>
        </p:txBody>
      </p:sp>
      <p:sp>
        <p:nvSpPr>
          <p:cNvPr id="11" name="TextBox 10" descr=" 10"/>
          <p:cNvSpPr txBox="1"/>
          <p:nvPr/>
        </p:nvSpPr>
        <p:spPr>
          <a:xfrm>
            <a:off x="8863255" y="1556794"/>
            <a:ext cx="2433680" cy="338554"/>
          </a:xfrm>
          <a:prstGeom prst="rect">
            <a:avLst/>
          </a:prstGeom>
          <a:solidFill>
            <a:schemeClr val="accent5">
              <a:lumMod val="60000"/>
              <a:lumOff val="40000"/>
              <a:alpha val="60000"/>
            </a:schemeClr>
          </a:solidFill>
          <a:effectLst>
            <a:outerShdw blurRad="50800" dist="50800" dir="5400000" algn="ctr" rotWithShape="0">
              <a:srgbClr val="000000"/>
            </a:outerShdw>
          </a:effectLst>
        </p:spPr>
        <p:txBody>
          <a:bodyPr wrap="none" rtlCol="0">
            <a:spAutoFit/>
          </a:bodyPr>
          <a:lstStyle/>
          <a:p>
            <a:pPr defTabSz="1219170"/>
            <a:r>
              <a:rPr lang="en-GB" sz="1600" dirty="0">
                <a:solidFill>
                  <a:srgbClr val="F8F8F8"/>
                </a:solidFill>
                <a:latin typeface="Arial"/>
              </a:rPr>
              <a:t>1954: 12 Member States</a:t>
            </a:r>
          </a:p>
        </p:txBody>
      </p:sp>
      <p:sp>
        <p:nvSpPr>
          <p:cNvPr id="12" name="TextBox 11" descr=" 11"/>
          <p:cNvSpPr txBox="1"/>
          <p:nvPr/>
        </p:nvSpPr>
        <p:spPr>
          <a:xfrm>
            <a:off x="6100316" y="2096205"/>
            <a:ext cx="6108209" cy="2308324"/>
          </a:xfrm>
          <a:prstGeom prst="rect">
            <a:avLst/>
          </a:prstGeom>
          <a:solidFill>
            <a:schemeClr val="accent5">
              <a:lumMod val="60000"/>
              <a:lumOff val="40000"/>
              <a:alpha val="60000"/>
            </a:schemeClr>
          </a:solidFill>
          <a:effectLst>
            <a:outerShdw blurRad="50800" dist="50800" dir="5400000" algn="ctr" rotWithShape="0">
              <a:srgbClr val="000000"/>
            </a:outerShdw>
          </a:effectLst>
        </p:spPr>
        <p:txBody>
          <a:bodyPr wrap="square" rtlCol="0">
            <a:spAutoFit/>
          </a:bodyPr>
          <a:lstStyle/>
          <a:p>
            <a:pPr defTabSz="1219170"/>
            <a:r>
              <a:rPr lang="en-GB" sz="1600" b="1" dirty="0">
                <a:solidFill>
                  <a:srgbClr val="F8F8F8"/>
                </a:solidFill>
                <a:latin typeface="Arial"/>
              </a:rPr>
              <a:t>Members</a:t>
            </a:r>
            <a:r>
              <a:rPr lang="en-GB" sz="1600" dirty="0">
                <a:solidFill>
                  <a:srgbClr val="F8F8F8"/>
                </a:solidFill>
                <a:latin typeface="Arial"/>
              </a:rPr>
              <a:t>: Austria, Belgium, Bulgaria, Czech republic, Denmark, Finland, France, Germany, Greece, Hungary, Israel, Italy, Netherlands, Norway, Poland, Portugal, Slovak Republic, Spain, Serbia, Sweden, Switzerland, United Kingdom</a:t>
            </a:r>
            <a:br>
              <a:rPr lang="en-GB" sz="1600" dirty="0">
                <a:solidFill>
                  <a:srgbClr val="F8F8F8"/>
                </a:solidFill>
                <a:latin typeface="Arial"/>
              </a:rPr>
            </a:br>
            <a:r>
              <a:rPr lang="en-GB" sz="1600" b="1" dirty="0">
                <a:solidFill>
                  <a:srgbClr val="F8F8F8"/>
                </a:solidFill>
                <a:latin typeface="Arial"/>
              </a:rPr>
              <a:t>Candidate for membership</a:t>
            </a:r>
            <a:r>
              <a:rPr lang="en-GB" sz="1600" dirty="0">
                <a:solidFill>
                  <a:srgbClr val="F8F8F8"/>
                </a:solidFill>
                <a:latin typeface="Arial"/>
              </a:rPr>
              <a:t>: </a:t>
            </a:r>
            <a:r>
              <a:rPr lang="en-GB" sz="1600" dirty="0">
                <a:solidFill>
                  <a:srgbClr val="F8F8F8"/>
                </a:solidFill>
              </a:rPr>
              <a:t>Cyprus, Slovenia</a:t>
            </a:r>
            <a:endParaRPr lang="en-GB" sz="1600" dirty="0">
              <a:solidFill>
                <a:srgbClr val="F8F8F8"/>
              </a:solidFill>
              <a:latin typeface="Arial"/>
            </a:endParaRPr>
          </a:p>
          <a:p>
            <a:pPr defTabSz="1219170"/>
            <a:r>
              <a:rPr lang="en-GB" sz="1600" b="1" dirty="0">
                <a:solidFill>
                  <a:srgbClr val="F8F8F8"/>
                </a:solidFill>
                <a:latin typeface="Arial"/>
              </a:rPr>
              <a:t>Associate members: </a:t>
            </a:r>
            <a:r>
              <a:rPr lang="en-GB" sz="1600" dirty="0">
                <a:solidFill>
                  <a:srgbClr val="F8F8F8"/>
                </a:solidFill>
                <a:latin typeface="Arial"/>
              </a:rPr>
              <a:t>India, Lithuania, Pakistan, Turkey, Ukraine</a:t>
            </a:r>
          </a:p>
          <a:p>
            <a:pPr defTabSz="1219170"/>
            <a:r>
              <a:rPr lang="en-GB" sz="1600" b="1" dirty="0">
                <a:solidFill>
                  <a:srgbClr val="F8F8F8"/>
                </a:solidFill>
                <a:latin typeface="Arial"/>
              </a:rPr>
              <a:t>Observers</a:t>
            </a:r>
            <a:r>
              <a:rPr lang="en-GB" sz="1600" dirty="0">
                <a:solidFill>
                  <a:srgbClr val="F8F8F8"/>
                </a:solidFill>
                <a:latin typeface="Arial"/>
              </a:rPr>
              <a:t>: EC, Japan, JINR, Russia, UNESCO, United States of America</a:t>
            </a:r>
          </a:p>
          <a:p>
            <a:pPr defTabSz="1219170"/>
            <a:r>
              <a:rPr lang="en-GB" sz="1600" dirty="0">
                <a:solidFill>
                  <a:srgbClr val="F8F8F8"/>
                </a:solidFill>
                <a:latin typeface="Arial"/>
              </a:rPr>
              <a:t>Numerous </a:t>
            </a:r>
            <a:r>
              <a:rPr lang="en-GB" sz="1600" b="1" dirty="0">
                <a:solidFill>
                  <a:srgbClr val="F8F8F8"/>
                </a:solidFill>
                <a:latin typeface="Arial"/>
              </a:rPr>
              <a:t>non-member states with collaboration agreements</a:t>
            </a:r>
          </a:p>
        </p:txBody>
      </p:sp>
      <p:sp>
        <p:nvSpPr>
          <p:cNvPr id="13" name="TextBox 12" descr=" 12"/>
          <p:cNvSpPr txBox="1"/>
          <p:nvPr/>
        </p:nvSpPr>
        <p:spPr>
          <a:xfrm>
            <a:off x="6096000" y="4866298"/>
            <a:ext cx="3431333" cy="584775"/>
          </a:xfrm>
          <a:prstGeom prst="rect">
            <a:avLst/>
          </a:prstGeom>
          <a:solidFill>
            <a:schemeClr val="accent5">
              <a:lumMod val="60000"/>
              <a:lumOff val="40000"/>
              <a:alpha val="69000"/>
            </a:schemeClr>
          </a:solidFill>
          <a:effectLst>
            <a:outerShdw blurRad="50800" dist="50800" dir="5400000" algn="ctr" rotWithShape="0">
              <a:srgbClr val="000000"/>
            </a:outerShdw>
          </a:effectLst>
        </p:spPr>
        <p:txBody>
          <a:bodyPr wrap="square" rtlCol="0">
            <a:spAutoFit/>
          </a:bodyPr>
          <a:lstStyle/>
          <a:p>
            <a:pPr defTabSz="1219170"/>
            <a:r>
              <a:rPr lang="en-GB" sz="1600" dirty="0">
                <a:solidFill>
                  <a:srgbClr val="F8F8F8"/>
                </a:solidFill>
                <a:latin typeface="Arial"/>
              </a:rPr>
              <a:t>2’531 staff members, 645 fellows, 21 apprentices </a:t>
            </a:r>
          </a:p>
        </p:txBody>
      </p:sp>
      <p:sp>
        <p:nvSpPr>
          <p:cNvPr id="14" name="TextBox 13" descr=" 14"/>
          <p:cNvSpPr txBox="1"/>
          <p:nvPr/>
        </p:nvSpPr>
        <p:spPr>
          <a:xfrm>
            <a:off x="6100316" y="5563444"/>
            <a:ext cx="3416492" cy="584775"/>
          </a:xfrm>
          <a:prstGeom prst="rect">
            <a:avLst/>
          </a:prstGeom>
          <a:solidFill>
            <a:schemeClr val="accent5">
              <a:lumMod val="60000"/>
              <a:lumOff val="40000"/>
              <a:alpha val="69000"/>
            </a:schemeClr>
          </a:solidFill>
          <a:effectLst>
            <a:outerShdw blurRad="50800" dist="50800" dir="5400000" algn="ctr" rotWithShape="0">
              <a:srgbClr val="000000"/>
            </a:outerShdw>
          </a:effectLst>
        </p:spPr>
        <p:txBody>
          <a:bodyPr wrap="square" rtlCol="0">
            <a:spAutoFit/>
          </a:bodyPr>
          <a:lstStyle/>
          <a:p>
            <a:pPr defTabSz="1219170"/>
            <a:r>
              <a:rPr lang="en-GB" sz="1600" dirty="0">
                <a:solidFill>
                  <a:srgbClr val="F8F8F8"/>
                </a:solidFill>
                <a:latin typeface="Arial"/>
              </a:rPr>
              <a:t>7’000 member states, 1’800 USA, 900 Russia, 270 Japan, …</a:t>
            </a:r>
          </a:p>
        </p:txBody>
      </p:sp>
    </p:spTree>
    <p:extLst>
      <p:ext uri="{BB962C8B-B14F-4D97-AF65-F5344CB8AC3E}">
        <p14:creationId xmlns:p14="http://schemas.microsoft.com/office/powerpoint/2010/main" val="7615644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36801" y="978630"/>
            <a:ext cx="7204185" cy="540398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Large Hadron Collider (LHC)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  <a:defRPr/>
            </a:pPr>
            <a:fld id="{3BF50220-DD9C-47A5-93EE-42AF7A75DF71}" type="slidenum">
              <a:rPr lang="en-GB">
                <a:solidFill>
                  <a:srgbClr val="2D2D8A">
                    <a:lumMod val="75000"/>
                  </a:srgbClr>
                </a:solidFill>
                <a:latin typeface="Arial" charset="0"/>
              </a:rPr>
              <a:pPr defTabSz="1219170" fontAlgn="base">
                <a:spcBef>
                  <a:spcPct val="0"/>
                </a:spcBef>
                <a:spcAft>
                  <a:spcPct val="0"/>
                </a:spcAft>
                <a:defRPr/>
              </a:pPr>
              <a:t>3</a:t>
            </a:fld>
            <a:endParaRPr lang="en-GB">
              <a:solidFill>
                <a:srgbClr val="2D2D8A">
                  <a:lumMod val="75000"/>
                </a:srgbClr>
              </a:solidFill>
              <a:latin typeface="Arial" charset="0"/>
            </a:endParaRPr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4" cstate="email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2927" y="1250212"/>
            <a:ext cx="2711747" cy="20334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5" cstate="email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600" y="4337637"/>
            <a:ext cx="2963259" cy="19717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11" name="Picture 1"/>
          <p:cNvPicPr>
            <a:picLocks noChangeAspect="1" noChangeArrowheads="1"/>
          </p:cNvPicPr>
          <p:nvPr/>
        </p:nvPicPr>
        <p:blipFill>
          <a:blip r:embed="rId6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737600" y="1286308"/>
            <a:ext cx="3089763" cy="1615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095328" y="4820224"/>
            <a:ext cx="2029873" cy="1489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323218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3BF50220-DD9C-47A5-93EE-42AF7A75DF71}" type="slidenum">
              <a:rPr lang="en-GB" smtClean="0"/>
              <a:pPr>
                <a:defRPr/>
              </a:pPr>
              <a:t>4</a:t>
            </a:fld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Higgs Boson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97600" y="1193800"/>
            <a:ext cx="2336800" cy="303665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18401" y="1905000"/>
            <a:ext cx="2461983" cy="31242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32801" y="4073904"/>
            <a:ext cx="3352800" cy="223799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7D76CFEB-F22D-41FC-A56D-D3EA74EDA8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6169" y="1156706"/>
            <a:ext cx="5635335" cy="5178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3305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14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7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3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3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3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24080"/>
            <a:ext cx="12216711" cy="6882080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64753" y="381000"/>
            <a:ext cx="11887200" cy="1422400"/>
          </a:xfrm>
        </p:spPr>
        <p:txBody>
          <a:bodyPr/>
          <a:lstStyle/>
          <a:p>
            <a:pPr marL="0" indent="0" algn="ctr">
              <a:buNone/>
            </a:pPr>
            <a:r>
              <a:rPr lang="en-GB" sz="3200" dirty="0">
                <a:solidFill>
                  <a:srgbClr val="FFC000"/>
                </a:solidFill>
              </a:rPr>
              <a:t>The Higgs Boson completes the Standard Model,</a:t>
            </a:r>
          </a:p>
          <a:p>
            <a:pPr marL="0" indent="0" algn="ctr">
              <a:buNone/>
            </a:pPr>
            <a:r>
              <a:rPr lang="en-GB" sz="3200" dirty="0">
                <a:solidFill>
                  <a:srgbClr val="FFC000"/>
                </a:solidFill>
              </a:rPr>
              <a:t>but the Model explains only about 5% of our Universe</a:t>
            </a:r>
          </a:p>
        </p:txBody>
      </p:sp>
      <p:sp>
        <p:nvSpPr>
          <p:cNvPr id="8" name="Content Placeholder 5"/>
          <p:cNvSpPr txBox="1">
            <a:spLocks/>
          </p:cNvSpPr>
          <p:nvPr/>
        </p:nvSpPr>
        <p:spPr bwMode="auto">
          <a:xfrm>
            <a:off x="164753" y="4546600"/>
            <a:ext cx="11887200" cy="142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>
            <a:lvl1pPr marL="514350" indent="-514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>
                  <a:lumMod val="50000"/>
                  <a:lumOff val="50000"/>
                </a:schemeClr>
              </a:buClr>
              <a:buSzPct val="120000"/>
              <a:buFont typeface="Wingdings" pitchFamily="2" charset="2"/>
              <a:buChar char="§"/>
              <a:defRPr sz="280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>
                  <a:lumMod val="65000"/>
                  <a:lumOff val="35000"/>
                </a:schemeClr>
              </a:buClr>
              <a:buSzPct val="120000"/>
              <a:buFont typeface="Arial" pitchFamily="34" charset="0"/>
              <a:buChar char="•"/>
              <a:defRPr sz="240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4">
                  <a:lumMod val="50000"/>
                  <a:lumOff val="50000"/>
                </a:schemeClr>
              </a:buClr>
              <a:buSzPct val="120000"/>
              <a:buFont typeface="Arial" pitchFamily="34" charset="0"/>
              <a:buChar char="›"/>
              <a:defRPr sz="200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buChar char="–"/>
              <a:defRPr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buChar char="»"/>
              <a:defRPr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buChar char="»"/>
              <a:defRPr>
                <a:solidFill>
                  <a:srgbClr val="15539C"/>
                </a:solidFill>
                <a:latin typeface="Franklin Gothic Book" pitchFamily="34" charset="0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buChar char="»"/>
              <a:defRPr>
                <a:solidFill>
                  <a:srgbClr val="15539C"/>
                </a:solidFill>
                <a:latin typeface="Franklin Gothic Book" pitchFamily="34" charset="0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buChar char="»"/>
              <a:defRPr>
                <a:solidFill>
                  <a:srgbClr val="15539C"/>
                </a:solidFill>
                <a:latin typeface="Franklin Gothic Book" pitchFamily="34" charset="0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buChar char="»"/>
              <a:defRPr>
                <a:solidFill>
                  <a:srgbClr val="15539C"/>
                </a:solidFill>
                <a:latin typeface="Franklin Gothic Book" pitchFamily="34" charset="0"/>
              </a:defRPr>
            </a:lvl9pPr>
          </a:lstStyle>
          <a:p>
            <a:pPr marL="0" indent="0" algn="ctr">
              <a:buNone/>
            </a:pPr>
            <a:r>
              <a:rPr lang="en-GB" sz="3200" kern="0" dirty="0">
                <a:solidFill>
                  <a:srgbClr val="FFC000"/>
                </a:solidFill>
              </a:rPr>
              <a:t>What is the other 95% of the Universe made of?</a:t>
            </a:r>
          </a:p>
          <a:p>
            <a:pPr marL="0" indent="0" algn="ctr">
              <a:buNone/>
            </a:pPr>
            <a:r>
              <a:rPr lang="en-GB" sz="3200" kern="0" dirty="0">
                <a:solidFill>
                  <a:srgbClr val="FFC000"/>
                </a:solidFill>
              </a:rPr>
              <a:t>How does gravity really works?</a:t>
            </a:r>
          </a:p>
          <a:p>
            <a:pPr marL="0" indent="0" algn="ctr">
              <a:buNone/>
            </a:pPr>
            <a:r>
              <a:rPr lang="en-GB" sz="3200" kern="0" dirty="0">
                <a:solidFill>
                  <a:srgbClr val="FFC000"/>
                </a:solidFill>
              </a:rPr>
              <a:t>Why there is no antimatter in </a:t>
            </a:r>
            <a:r>
              <a:rPr lang="en-GB" sz="3200" kern="0" dirty="0" smtClean="0">
                <a:solidFill>
                  <a:srgbClr val="FFC000"/>
                </a:solidFill>
              </a:rPr>
              <a:t>nature</a:t>
            </a:r>
            <a:r>
              <a:rPr lang="en-GB" sz="3200" kern="0" dirty="0">
                <a:solidFill>
                  <a:srgbClr val="FFC000"/>
                </a:solidFill>
              </a:rPr>
              <a:t>?</a:t>
            </a:r>
            <a:endParaRPr lang="en-GB" sz="3200" kern="0" dirty="0">
              <a:solidFill>
                <a:srgbClr val="FFC000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BF50220-DD9C-47A5-93EE-42AF7A75DF71}" type="slidenum">
              <a:rPr lang="en-GB" smtClean="0"/>
              <a:pPr>
                <a:defRPr/>
              </a:pPr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5142129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Why? </a:t>
            </a:r>
            <a:r>
              <a:rPr lang="mr-IN" dirty="0"/>
              <a:t>…</a:t>
            </a:r>
            <a:r>
              <a:rPr lang="en-US" dirty="0"/>
              <a:t>Big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0023" y="1936461"/>
            <a:ext cx="8352050" cy="4921539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120000"/>
              </a:lnSpc>
            </a:pPr>
            <a:r>
              <a:rPr lang="en-US" b="1" dirty="0">
                <a:ea typeface="Century Gothic" charset="0"/>
                <a:cs typeface="Century Gothic" charset="0"/>
              </a:rPr>
              <a:t>Accelerators infrastructure </a:t>
            </a:r>
            <a:r>
              <a:rPr lang="en-US" dirty="0">
                <a:ea typeface="Century Gothic" charset="0"/>
                <a:cs typeface="Century Gothic" charset="0"/>
              </a:rPr>
              <a:t>(control systems, monitoring )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ea typeface="Century Gothic" charset="0"/>
                <a:cs typeface="Century Gothic" charset="0"/>
              </a:rPr>
              <a:t>9600 magnets for Beam Control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ea typeface="Century Gothic" charset="0"/>
                <a:cs typeface="Century Gothic" charset="0"/>
              </a:rPr>
              <a:t>1232 superconducting dipoles for bending</a:t>
            </a:r>
          </a:p>
          <a:p>
            <a:pPr>
              <a:lnSpc>
                <a:spcPct val="120000"/>
              </a:lnSpc>
            </a:pPr>
            <a:r>
              <a:rPr lang="en-US" b="1" dirty="0">
                <a:ea typeface="Century Gothic" charset="0"/>
                <a:cs typeface="Century Gothic" charset="0"/>
              </a:rPr>
              <a:t>Experiments</a:t>
            </a:r>
            <a:r>
              <a:rPr lang="en-US" dirty="0">
                <a:ea typeface="Century Gothic" charset="0"/>
                <a:cs typeface="Century Gothic" charset="0"/>
              </a:rPr>
              <a:t> (detectors &amp; physics data)</a:t>
            </a:r>
          </a:p>
          <a:p>
            <a:pPr lvl="1">
              <a:lnSpc>
                <a:spcPct val="120000"/>
              </a:lnSpc>
            </a:pPr>
            <a:r>
              <a:rPr lang="en-US" b="1" dirty="0">
                <a:ea typeface="Century Gothic" charset="0"/>
                <a:cs typeface="Century Gothic" charset="0"/>
              </a:rPr>
              <a:t>330 PB of collisions data </a:t>
            </a:r>
            <a:r>
              <a:rPr lang="en-US" dirty="0">
                <a:ea typeface="Century Gothic" charset="0"/>
                <a:cs typeface="Century Gothic" charset="0"/>
              </a:rPr>
              <a:t>stored by December </a:t>
            </a:r>
            <a:r>
              <a:rPr lang="en-US" dirty="0" smtClean="0">
                <a:ea typeface="Century Gothic" charset="0"/>
                <a:cs typeface="Century Gothic" charset="0"/>
              </a:rPr>
              <a:t>2018</a:t>
            </a:r>
            <a:endParaRPr lang="en-US" dirty="0">
              <a:ea typeface="Century Gothic" charset="0"/>
              <a:cs typeface="Century Gothic" charset="0"/>
            </a:endParaRPr>
          </a:p>
          <a:p>
            <a:pPr>
              <a:lnSpc>
                <a:spcPct val="120000"/>
              </a:lnSpc>
            </a:pPr>
            <a:r>
              <a:rPr lang="en-US" b="1" dirty="0">
                <a:ea typeface="Century Gothic" charset="0"/>
                <a:cs typeface="Century Gothic" charset="0"/>
              </a:rPr>
              <a:t>The computing infrastructure</a:t>
            </a:r>
            <a:r>
              <a:rPr lang="en-US" dirty="0">
                <a:ea typeface="Century Gothic" charset="0"/>
                <a:cs typeface="Century Gothic" charset="0"/>
              </a:rPr>
              <a:t>:</a:t>
            </a:r>
          </a:p>
          <a:p>
            <a:pPr lvl="1">
              <a:lnSpc>
                <a:spcPct val="120000"/>
              </a:lnSpc>
            </a:pPr>
            <a:r>
              <a:rPr lang="en-US" dirty="0">
                <a:ea typeface="Century Gothic" charset="0"/>
                <a:cs typeface="Century Gothic" charset="0"/>
              </a:rPr>
              <a:t>Large sets of metrics collected from system components (CPU and batch, disk and archive storage, network topology and flows, and application throughput)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/>
              <a:t>LHC data </a:t>
            </a:r>
            <a:r>
              <a:rPr lang="en-US" dirty="0" smtClean="0"/>
              <a:t>represents </a:t>
            </a:r>
            <a:r>
              <a:rPr lang="en-US" dirty="0"/>
              <a:t>a challenge since it is </a:t>
            </a:r>
            <a:r>
              <a:rPr lang="en-US" b="1" dirty="0">
                <a:ea typeface="Century Gothic" charset="0"/>
                <a:cs typeface="Century Gothic" charset="0"/>
              </a:rPr>
              <a:t>multi-structured, hybrid</a:t>
            </a: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>
                <a:ea typeface="Century Gothic" charset="0"/>
                <a:cs typeface="Century Gothic" charset="0"/>
              </a:rPr>
              <a:t>Metadata</a:t>
            </a: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>
                <a:ea typeface="Century Gothic" charset="0"/>
                <a:cs typeface="Century Gothic" charset="0"/>
              </a:rPr>
              <a:t>Databases Aggregation</a:t>
            </a: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>
                <a:ea typeface="Century Gothic" charset="0"/>
                <a:cs typeface="Century Gothic" charset="0"/>
              </a:rPr>
              <a:t>Evolving Data model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LHC is entering the Big Data era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7883845" y="4427965"/>
            <a:ext cx="3556545" cy="20128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400" kern="1200" baseline="0">
                <a:solidFill>
                  <a:srgbClr val="2A7DBF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>
                <a:solidFill>
                  <a:srgbClr val="18AF9B"/>
                </a:solidFill>
                <a:latin typeface="Arial" charset="0"/>
                <a:ea typeface="Arial" charset="0"/>
                <a:cs typeface="Arial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rgbClr val="F28F3B"/>
                </a:solidFill>
                <a:latin typeface="Arial" charset="0"/>
                <a:ea typeface="Arial" charset="0"/>
                <a:cs typeface="Arial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600" kern="1200">
                <a:solidFill>
                  <a:srgbClr val="393E91"/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600" kern="1200">
                <a:solidFill>
                  <a:srgbClr val="393E9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dirty="0">
              <a:latin typeface="+mj-lt"/>
              <a:ea typeface="Century Gothic" charset="0"/>
              <a:cs typeface="Century Gothic" charset="0"/>
            </a:endParaRPr>
          </a:p>
        </p:txBody>
      </p:sp>
      <p:sp>
        <p:nvSpPr>
          <p:cNvPr id="7" name="Content Placeholder 4"/>
          <p:cNvSpPr txBox="1">
            <a:spLocks/>
          </p:cNvSpPr>
          <p:nvPr/>
        </p:nvSpPr>
        <p:spPr>
          <a:xfrm>
            <a:off x="6821451" y="2870115"/>
            <a:ext cx="5181600" cy="346465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endParaRPr lang="en-US" dirty="0">
              <a:latin typeface="+mj-lt"/>
              <a:ea typeface="Century Gothic" charset="0"/>
              <a:cs typeface="Century Gothic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9921" y="71895"/>
            <a:ext cx="3363130" cy="166728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7431" y="1384511"/>
            <a:ext cx="3453656" cy="177627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7224" y="2870115"/>
            <a:ext cx="3427157" cy="1762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725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911" y="594968"/>
            <a:ext cx="10515600" cy="663574"/>
          </a:xfrm>
        </p:spPr>
        <p:txBody>
          <a:bodyPr>
            <a:normAutofit fontScale="90000"/>
          </a:bodyPr>
          <a:lstStyle/>
          <a:p>
            <a:r>
              <a:rPr lang="fr-CH" dirty="0" err="1" smtClean="0"/>
              <a:t>From</a:t>
            </a:r>
            <a:r>
              <a:rPr lang="fr-CH" dirty="0" smtClean="0"/>
              <a:t> </a:t>
            </a:r>
            <a:r>
              <a:rPr lang="fr-CH" dirty="0" err="1" smtClean="0"/>
              <a:t>ridiculously</a:t>
            </a:r>
            <a:r>
              <a:rPr lang="fr-CH" dirty="0" smtClean="0"/>
              <a:t> </a:t>
            </a:r>
            <a:r>
              <a:rPr lang="fr-CH" dirty="0" err="1" smtClean="0"/>
              <a:t>difficult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9011359" y="4464423"/>
            <a:ext cx="17251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CMS simulation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F1535C66-F3CE-40A0-B2E6-D61F74CB4E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244" y="1564234"/>
            <a:ext cx="4815544" cy="3331508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xmlns="" id="{3CB8EB15-2D6D-423C-AE23-BC0EDC070742}"/>
              </a:ext>
            </a:extLst>
          </p:cNvPr>
          <p:cNvGrpSpPr/>
          <p:nvPr/>
        </p:nvGrpSpPr>
        <p:grpSpPr>
          <a:xfrm>
            <a:off x="4908451" y="2217494"/>
            <a:ext cx="7172156" cy="4140769"/>
            <a:chOff x="7023043" y="3104574"/>
            <a:chExt cx="9562875" cy="5521024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xmlns="" id="{56F75686-BC6E-40A3-9734-1EC3ACD3C1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27999" y="3104574"/>
              <a:ext cx="7352964" cy="4044131"/>
            </a:xfrm>
            <a:prstGeom prst="rect">
              <a:avLst/>
            </a:prstGeom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xmlns="" id="{F4226CC1-2791-4852-B43C-7252C25DED81}"/>
                </a:ext>
              </a:extLst>
            </p:cNvPr>
            <p:cNvSpPr/>
            <p:nvPr/>
          </p:nvSpPr>
          <p:spPr>
            <a:xfrm>
              <a:off x="7023043" y="7689957"/>
              <a:ext cx="9562875" cy="93564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fontScale="97500"/>
            </a:bodyPr>
            <a:lstStyle/>
            <a:p>
              <a:pPr>
                <a:lnSpc>
                  <a:spcPct val="90000"/>
                </a:lnSpc>
                <a:spcBef>
                  <a:spcPct val="0"/>
                </a:spcBef>
              </a:pPr>
              <a:r>
                <a:rPr lang="en-US" sz="4400" b="1" dirty="0">
                  <a:solidFill>
                    <a:srgbClr val="393E91"/>
                  </a:solidFill>
                  <a:latin typeface="Arial Black" charset="0"/>
                </a:rPr>
                <a:t>...to almost impossible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52692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75262"/>
            <a:ext cx="6223089" cy="916215"/>
          </a:xfrm>
        </p:spPr>
        <p:txBody>
          <a:bodyPr>
            <a:normAutofit fontScale="90000"/>
          </a:bodyPr>
          <a:lstStyle/>
          <a:p>
            <a:r>
              <a:rPr lang="en-US" dirty="0"/>
              <a:t>HPC and AI convergence in </a:t>
            </a:r>
            <a:r>
              <a:rPr lang="en-US" dirty="0" smtClean="0"/>
              <a:t>HEP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0435" y="1926769"/>
            <a:ext cx="5652654" cy="4399329"/>
          </a:xfrm>
        </p:spPr>
        <p:txBody>
          <a:bodyPr>
            <a:normAutofit fontScale="92500" lnSpcReduction="10000"/>
          </a:bodyPr>
          <a:lstStyle/>
          <a:p>
            <a:pPr marL="342900" indent="-342900">
              <a:lnSpc>
                <a:spcPct val="100000"/>
              </a:lnSpc>
              <a:buFont typeface="Arial" charset="0"/>
              <a:buChar char="•"/>
            </a:pPr>
            <a:r>
              <a:rPr lang="en-US" dirty="0" smtClean="0"/>
              <a:t>Deep </a:t>
            </a:r>
            <a:r>
              <a:rPr lang="en-US" dirty="0"/>
              <a:t>Learning </a:t>
            </a:r>
            <a:r>
              <a:rPr lang="en-US" dirty="0" smtClean="0"/>
              <a:t>applications quickly multiply in High Energy Physics (HEP)</a:t>
            </a:r>
          </a:p>
          <a:p>
            <a:pPr marL="342900" indent="-342900">
              <a:lnSpc>
                <a:spcPct val="100000"/>
              </a:lnSpc>
              <a:buFont typeface="Arial" charset="0"/>
              <a:buChar char="•"/>
            </a:pPr>
            <a:r>
              <a:rPr lang="en-US" dirty="0" smtClean="0"/>
              <a:t>Extensive NN training will be a </a:t>
            </a:r>
            <a:r>
              <a:rPr lang="en-US" dirty="0"/>
              <a:t>new workflow </a:t>
            </a:r>
            <a:r>
              <a:rPr lang="en-US" dirty="0" smtClean="0"/>
              <a:t>for large </a:t>
            </a:r>
            <a:r>
              <a:rPr lang="en-US" dirty="0"/>
              <a:t>HEP experiments</a:t>
            </a:r>
          </a:p>
          <a:p>
            <a:pPr marL="800100" lvl="1" indent="-342900">
              <a:lnSpc>
                <a:spcPct val="100000"/>
              </a:lnSpc>
              <a:buFont typeface="Arial" charset="0"/>
              <a:buChar char="•"/>
            </a:pPr>
            <a:r>
              <a:rPr lang="en-US" dirty="0" err="1"/>
              <a:t>M</a:t>
            </a:r>
            <a:r>
              <a:rPr lang="en-US" dirty="0" err="1" smtClean="0"/>
              <a:t>aximise</a:t>
            </a:r>
            <a:r>
              <a:rPr lang="en-US" dirty="0" smtClean="0"/>
              <a:t> performances</a:t>
            </a:r>
            <a:endParaRPr lang="en-US" dirty="0"/>
          </a:p>
          <a:p>
            <a:pPr marL="800100" lvl="1" indent="-342900">
              <a:lnSpc>
                <a:spcPct val="100000"/>
              </a:lnSpc>
              <a:buFont typeface="Arial" charset="0"/>
              <a:buChar char="•"/>
            </a:pPr>
            <a:r>
              <a:rPr lang="en-US" dirty="0" smtClean="0"/>
              <a:t>Fast </a:t>
            </a:r>
            <a:r>
              <a:rPr lang="en-US" dirty="0"/>
              <a:t>turn-around for </a:t>
            </a:r>
            <a:r>
              <a:rPr lang="en-US" dirty="0" smtClean="0"/>
              <a:t>new trainings</a:t>
            </a:r>
          </a:p>
          <a:p>
            <a:pPr marL="342900" indent="-342900">
              <a:lnSpc>
                <a:spcPct val="100000"/>
              </a:lnSpc>
              <a:buFont typeface="Arial" charset="0"/>
              <a:buChar char="•"/>
            </a:pPr>
            <a:r>
              <a:rPr lang="en-US" dirty="0" smtClean="0"/>
              <a:t>Need </a:t>
            </a:r>
            <a:r>
              <a:rPr lang="en-US" dirty="0"/>
              <a:t>dedicated hardware to </a:t>
            </a:r>
            <a:r>
              <a:rPr lang="en-US" dirty="0" smtClean="0"/>
              <a:t>be effective</a:t>
            </a:r>
          </a:p>
          <a:p>
            <a:pPr marL="342900" indent="-342900">
              <a:lnSpc>
                <a:spcPct val="100000"/>
              </a:lnSpc>
              <a:buFont typeface="Arial" charset="0"/>
              <a:buChar char="•"/>
            </a:pPr>
            <a:r>
              <a:rPr lang="en-US" dirty="0" smtClean="0"/>
              <a:t>HPC creates new AI models</a:t>
            </a:r>
          </a:p>
          <a:p>
            <a:pPr lvl="1"/>
            <a:r>
              <a:rPr lang="en-US" dirty="0"/>
              <a:t>Complicated network optimizations can have high computational cost</a:t>
            </a:r>
          </a:p>
          <a:p>
            <a:r>
              <a:rPr lang="en-US" b="1" dirty="0"/>
              <a:t>Train production-ready algorithms on </a:t>
            </a:r>
            <a:r>
              <a:rPr lang="en-US" b="1" dirty="0" smtClean="0"/>
              <a:t>HPC</a:t>
            </a:r>
            <a:endParaRPr lang="en-US" b="1" dirty="0"/>
          </a:p>
        </p:txBody>
      </p:sp>
      <p:pic>
        <p:nvPicPr>
          <p:cNvPr id="6" name="Inhaltsplatzhalter 6" descr="lhc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6846277" y="0"/>
            <a:ext cx="5345723" cy="3578158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</p:pic>
      <p:pic>
        <p:nvPicPr>
          <p:cNvPr id="8" name="0215E477-3742-4738-B227-C1B6419FDE54-L0-00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398698" y="2780080"/>
            <a:ext cx="4793302" cy="2692708"/>
          </a:xfrm>
          <a:prstGeom prst="rect">
            <a:avLst/>
          </a:prstGeom>
          <a:ln w="12700">
            <a:miter lim="400000"/>
          </a:ln>
        </p:spPr>
      </p:pic>
      <p:pic>
        <p:nvPicPr>
          <p:cNvPr id="7" name="Imag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443"/>
          <a:stretch/>
        </p:blipFill>
        <p:spPr>
          <a:xfrm>
            <a:off x="6400800" y="5058486"/>
            <a:ext cx="5345723" cy="167056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187878" y="5546919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Detector occupation </a:t>
            </a:r>
            <a:r>
              <a:rPr lang="en-US" b="1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map</a:t>
            </a:r>
          </a:p>
        </p:txBody>
      </p:sp>
    </p:spTree>
    <p:extLst>
      <p:ext uri="{BB962C8B-B14F-4D97-AF65-F5344CB8AC3E}">
        <p14:creationId xmlns:p14="http://schemas.microsoft.com/office/powerpoint/2010/main" val="1583115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9970" y="404777"/>
            <a:ext cx="10515600" cy="663574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Monte Carlo Simulation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77022" y="2294816"/>
            <a:ext cx="7618167" cy="15040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200" dirty="0"/>
              <a:t>Understand how detector design </a:t>
            </a:r>
            <a:r>
              <a:rPr lang="en-US" sz="2200" dirty="0" smtClean="0"/>
              <a:t>affects </a:t>
            </a:r>
            <a:r>
              <a:rPr lang="en-US" sz="2200" dirty="0"/>
              <a:t>measurements and physics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rgbClr val="18AF9B"/>
                </a:solidFill>
              </a:rPr>
              <a:t>C</a:t>
            </a:r>
            <a:r>
              <a:rPr lang="en-US" dirty="0" smtClean="0">
                <a:solidFill>
                  <a:srgbClr val="18AF9B"/>
                </a:solidFill>
              </a:rPr>
              <a:t>orrect </a:t>
            </a:r>
            <a:r>
              <a:rPr lang="en-US" dirty="0">
                <a:solidFill>
                  <a:srgbClr val="18AF9B"/>
                </a:solidFill>
              </a:rPr>
              <a:t>for inefficiencies, inaccuracies, </a:t>
            </a:r>
            <a:r>
              <a:rPr lang="en-US" dirty="0" smtClean="0">
                <a:solidFill>
                  <a:srgbClr val="18AF9B"/>
                </a:solidFill>
              </a:rPr>
              <a:t>unknowns</a:t>
            </a:r>
            <a:endParaRPr lang="en-US" dirty="0">
              <a:solidFill>
                <a:srgbClr val="18AF9B"/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dirty="0"/>
              <a:t>Compare theory models to </a:t>
            </a:r>
            <a:r>
              <a:rPr lang="en-US" dirty="0" smtClean="0"/>
              <a:t>data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9</a:t>
            </a:fld>
            <a:endParaRPr lang="uk-UA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4196" y="147916"/>
            <a:ext cx="3481432" cy="332631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624587" y="1811075"/>
            <a:ext cx="10358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rPr>
              <a:t>Higgs boson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01" t="13547" r="6854" b="3496"/>
          <a:stretch/>
        </p:blipFill>
        <p:spPr>
          <a:xfrm>
            <a:off x="6748290" y="3731096"/>
            <a:ext cx="5443710" cy="3126904"/>
          </a:xfrm>
          <a:prstGeom prst="rect">
            <a:avLst/>
          </a:prstGeom>
        </p:spPr>
      </p:pic>
      <p:pic>
        <p:nvPicPr>
          <p:cNvPr id="13" name="Picture 12" descr="download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0602" y="3543419"/>
            <a:ext cx="981398" cy="695411"/>
          </a:xfrm>
          <a:prstGeom prst="rect">
            <a:avLst/>
          </a:prstGeom>
          <a:effectLst/>
        </p:spPr>
      </p:pic>
      <p:sp>
        <p:nvSpPr>
          <p:cNvPr id="14" name="Content Placeholder 4"/>
          <p:cNvSpPr txBox="1">
            <a:spLocks/>
          </p:cNvSpPr>
          <p:nvPr/>
        </p:nvSpPr>
        <p:spPr>
          <a:xfrm>
            <a:off x="62110" y="3543419"/>
            <a:ext cx="5176505" cy="19663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400" kern="1200" baseline="0">
                <a:solidFill>
                  <a:srgbClr val="2A7DBF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>
                <a:solidFill>
                  <a:srgbClr val="18AF9B"/>
                </a:solidFill>
                <a:latin typeface="Arial" charset="0"/>
                <a:ea typeface="Arial" charset="0"/>
                <a:cs typeface="Arial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rgbClr val="F28F3B"/>
                </a:solidFill>
                <a:latin typeface="Arial" charset="0"/>
                <a:ea typeface="Arial" charset="0"/>
                <a:cs typeface="Arial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600" kern="1200">
                <a:solidFill>
                  <a:srgbClr val="393E91"/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600" kern="1200">
                <a:solidFill>
                  <a:srgbClr val="393E9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 smtClean="0"/>
          </a:p>
        </p:txBody>
      </p:sp>
      <p:grpSp>
        <p:nvGrpSpPr>
          <p:cNvPr id="15" name="Group 14"/>
          <p:cNvGrpSpPr/>
          <p:nvPr/>
        </p:nvGrpSpPr>
        <p:grpSpPr>
          <a:xfrm>
            <a:off x="5065292" y="4923882"/>
            <a:ext cx="2829897" cy="1934118"/>
            <a:chOff x="8136865" y="3895020"/>
            <a:chExt cx="3733420" cy="2754693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32" t="9271" r="51705"/>
            <a:stretch/>
          </p:blipFill>
          <p:spPr>
            <a:xfrm>
              <a:off x="8136865" y="3895020"/>
              <a:ext cx="3733420" cy="2754693"/>
            </a:xfrm>
            <a:prstGeom prst="rect">
              <a:avLst/>
            </a:prstGeom>
          </p:spPr>
        </p:pic>
        <p:sp>
          <p:nvSpPr>
            <p:cNvPr id="17" name="Rectangle 16"/>
            <p:cNvSpPr/>
            <p:nvPr/>
          </p:nvSpPr>
          <p:spPr>
            <a:xfrm>
              <a:off x="8938507" y="4832075"/>
              <a:ext cx="1622343" cy="2974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spcBef>
                  <a:spcPts val="1600"/>
                </a:spcBef>
              </a:pPr>
              <a:r>
                <a:rPr lang="en-US" sz="1333" dirty="0" smtClean="0"/>
                <a:t>CMS experiment</a:t>
              </a:r>
              <a:endParaRPr lang="en-US" sz="1333" dirty="0"/>
            </a:p>
          </p:txBody>
        </p:sp>
        <p:sp>
          <p:nvSpPr>
            <p:cNvPr id="18" name="Arc 4"/>
            <p:cNvSpPr/>
            <p:nvPr/>
          </p:nvSpPr>
          <p:spPr>
            <a:xfrm flipV="1">
              <a:off x="8587976" y="5673692"/>
              <a:ext cx="2988123" cy="639463"/>
            </a:xfrm>
            <a:custGeom>
              <a:avLst/>
              <a:gdLst>
                <a:gd name="connsiteX0" fmla="*/ 3720901 w 7538224"/>
                <a:gd name="connsiteY0" fmla="*/ 36 h 886021"/>
                <a:gd name="connsiteX1" fmla="*/ 4148252 w 7538224"/>
                <a:gd name="connsiteY1" fmla="*/ 2247 h 886021"/>
                <a:gd name="connsiteX2" fmla="*/ 7321730 w 7538224"/>
                <a:gd name="connsiteY2" fmla="*/ 295030 h 886021"/>
                <a:gd name="connsiteX3" fmla="*/ 3769112 w 7538224"/>
                <a:gd name="connsiteY3" fmla="*/ 443011 h 886021"/>
                <a:gd name="connsiteX4" fmla="*/ 3720901 w 7538224"/>
                <a:gd name="connsiteY4" fmla="*/ 36 h 886021"/>
                <a:gd name="connsiteX0" fmla="*/ 3720901 w 7538224"/>
                <a:gd name="connsiteY0" fmla="*/ 36 h 886021"/>
                <a:gd name="connsiteX1" fmla="*/ 4148252 w 7538224"/>
                <a:gd name="connsiteY1" fmla="*/ 2247 h 886021"/>
                <a:gd name="connsiteX2" fmla="*/ 7321730 w 7538224"/>
                <a:gd name="connsiteY2" fmla="*/ 295030 h 886021"/>
                <a:gd name="connsiteX0" fmla="*/ 0 w 3623132"/>
                <a:gd name="connsiteY0" fmla="*/ 0 h 442975"/>
                <a:gd name="connsiteX1" fmla="*/ 427351 w 3623132"/>
                <a:gd name="connsiteY1" fmla="*/ 2211 h 442975"/>
                <a:gd name="connsiteX2" fmla="*/ 3600829 w 3623132"/>
                <a:gd name="connsiteY2" fmla="*/ 294994 h 442975"/>
                <a:gd name="connsiteX3" fmla="*/ 48211 w 3623132"/>
                <a:gd name="connsiteY3" fmla="*/ 442975 h 442975"/>
                <a:gd name="connsiteX4" fmla="*/ 0 w 3623132"/>
                <a:gd name="connsiteY4" fmla="*/ 0 h 442975"/>
                <a:gd name="connsiteX0" fmla="*/ 0 w 3623132"/>
                <a:gd name="connsiteY0" fmla="*/ 0 h 442975"/>
                <a:gd name="connsiteX1" fmla="*/ 427351 w 3623132"/>
                <a:gd name="connsiteY1" fmla="*/ 2211 h 442975"/>
                <a:gd name="connsiteX2" fmla="*/ 3623132 w 3623132"/>
                <a:gd name="connsiteY2" fmla="*/ 216935 h 442975"/>
                <a:gd name="connsiteX0" fmla="*/ 0 w 3623132"/>
                <a:gd name="connsiteY0" fmla="*/ 0 h 442975"/>
                <a:gd name="connsiteX1" fmla="*/ 427351 w 3623132"/>
                <a:gd name="connsiteY1" fmla="*/ 2211 h 442975"/>
                <a:gd name="connsiteX2" fmla="*/ 3600829 w 3623132"/>
                <a:gd name="connsiteY2" fmla="*/ 294994 h 442975"/>
                <a:gd name="connsiteX3" fmla="*/ 48211 w 3623132"/>
                <a:gd name="connsiteY3" fmla="*/ 442975 h 442975"/>
                <a:gd name="connsiteX4" fmla="*/ 0 w 3623132"/>
                <a:gd name="connsiteY4" fmla="*/ 0 h 442975"/>
                <a:gd name="connsiteX0" fmla="*/ 0 w 3623132"/>
                <a:gd name="connsiteY0" fmla="*/ 0 h 442975"/>
                <a:gd name="connsiteX1" fmla="*/ 427351 w 3623132"/>
                <a:gd name="connsiteY1" fmla="*/ 2211 h 442975"/>
                <a:gd name="connsiteX2" fmla="*/ 3623132 w 3623132"/>
                <a:gd name="connsiteY2" fmla="*/ 216935 h 442975"/>
                <a:gd name="connsiteX0" fmla="*/ 0 w 3623132"/>
                <a:gd name="connsiteY0" fmla="*/ 0 h 442975"/>
                <a:gd name="connsiteX1" fmla="*/ 427351 w 3623132"/>
                <a:gd name="connsiteY1" fmla="*/ 2211 h 442975"/>
                <a:gd name="connsiteX2" fmla="*/ 3611980 w 3623132"/>
                <a:gd name="connsiteY2" fmla="*/ 283842 h 442975"/>
                <a:gd name="connsiteX3" fmla="*/ 48211 w 3623132"/>
                <a:gd name="connsiteY3" fmla="*/ 442975 h 442975"/>
                <a:gd name="connsiteX4" fmla="*/ 0 w 3623132"/>
                <a:gd name="connsiteY4" fmla="*/ 0 h 442975"/>
                <a:gd name="connsiteX0" fmla="*/ 0 w 3623132"/>
                <a:gd name="connsiteY0" fmla="*/ 0 h 442975"/>
                <a:gd name="connsiteX1" fmla="*/ 427351 w 3623132"/>
                <a:gd name="connsiteY1" fmla="*/ 2211 h 442975"/>
                <a:gd name="connsiteX2" fmla="*/ 3623132 w 3623132"/>
                <a:gd name="connsiteY2" fmla="*/ 216935 h 442975"/>
                <a:gd name="connsiteX0" fmla="*/ 0 w 3634283"/>
                <a:gd name="connsiteY0" fmla="*/ 0 h 442975"/>
                <a:gd name="connsiteX1" fmla="*/ 427351 w 3634283"/>
                <a:gd name="connsiteY1" fmla="*/ 2211 h 442975"/>
                <a:gd name="connsiteX2" fmla="*/ 3611980 w 3634283"/>
                <a:gd name="connsiteY2" fmla="*/ 283842 h 442975"/>
                <a:gd name="connsiteX3" fmla="*/ 48211 w 3634283"/>
                <a:gd name="connsiteY3" fmla="*/ 442975 h 442975"/>
                <a:gd name="connsiteX4" fmla="*/ 0 w 3634283"/>
                <a:gd name="connsiteY4" fmla="*/ 0 h 442975"/>
                <a:gd name="connsiteX0" fmla="*/ 0 w 3634283"/>
                <a:gd name="connsiteY0" fmla="*/ 0 h 442975"/>
                <a:gd name="connsiteX1" fmla="*/ 427351 w 3634283"/>
                <a:gd name="connsiteY1" fmla="*/ 2211 h 442975"/>
                <a:gd name="connsiteX2" fmla="*/ 3634283 w 3634283"/>
                <a:gd name="connsiteY2" fmla="*/ 250388 h 442975"/>
                <a:gd name="connsiteX0" fmla="*/ 0 w 3634283"/>
                <a:gd name="connsiteY0" fmla="*/ 0 h 555804"/>
                <a:gd name="connsiteX1" fmla="*/ 427351 w 3634283"/>
                <a:gd name="connsiteY1" fmla="*/ 2211 h 555804"/>
                <a:gd name="connsiteX2" fmla="*/ 3611980 w 3634283"/>
                <a:gd name="connsiteY2" fmla="*/ 283842 h 555804"/>
                <a:gd name="connsiteX3" fmla="*/ 2267304 w 3634283"/>
                <a:gd name="connsiteY3" fmla="*/ 555804 h 555804"/>
                <a:gd name="connsiteX4" fmla="*/ 48211 w 3634283"/>
                <a:gd name="connsiteY4" fmla="*/ 442975 h 555804"/>
                <a:gd name="connsiteX5" fmla="*/ 0 w 3634283"/>
                <a:gd name="connsiteY5" fmla="*/ 0 h 555804"/>
                <a:gd name="connsiteX0" fmla="*/ 0 w 3634283"/>
                <a:gd name="connsiteY0" fmla="*/ 0 h 555804"/>
                <a:gd name="connsiteX1" fmla="*/ 427351 w 3634283"/>
                <a:gd name="connsiteY1" fmla="*/ 2211 h 555804"/>
                <a:gd name="connsiteX2" fmla="*/ 3634283 w 3634283"/>
                <a:gd name="connsiteY2" fmla="*/ 250388 h 555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34283" h="555804" stroke="0" extrusionOk="0">
                  <a:moveTo>
                    <a:pt x="0" y="0"/>
                  </a:moveTo>
                  <a:lnTo>
                    <a:pt x="427351" y="2211"/>
                  </a:lnTo>
                  <a:cubicBezTo>
                    <a:pt x="1877925" y="19449"/>
                    <a:pt x="3124970" y="122320"/>
                    <a:pt x="3611980" y="283842"/>
                  </a:cubicBezTo>
                  <a:cubicBezTo>
                    <a:pt x="3160038" y="300155"/>
                    <a:pt x="2719246" y="539491"/>
                    <a:pt x="2267304" y="555804"/>
                  </a:cubicBezTo>
                  <a:lnTo>
                    <a:pt x="48211" y="442975"/>
                  </a:lnTo>
                  <a:lnTo>
                    <a:pt x="0" y="0"/>
                  </a:lnTo>
                  <a:close/>
                </a:path>
                <a:path w="3634283" h="555804" fill="none">
                  <a:moveTo>
                    <a:pt x="0" y="0"/>
                  </a:moveTo>
                  <a:lnTo>
                    <a:pt x="427351" y="2211"/>
                  </a:lnTo>
                  <a:cubicBezTo>
                    <a:pt x="1877925" y="19449"/>
                    <a:pt x="3113819" y="166924"/>
                    <a:pt x="3634283" y="250388"/>
                  </a:cubicBezTo>
                </a:path>
              </a:pathLst>
            </a:cu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8806054" y="5831932"/>
              <a:ext cx="103265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 smtClean="0">
                  <a:latin typeface="Arial" charset="0"/>
                  <a:ea typeface="Arial" charset="0"/>
                  <a:cs typeface="Arial" charset="0"/>
                </a:rPr>
                <a:t>Flat Budget</a:t>
              </a:r>
            </a:p>
          </p:txBody>
        </p:sp>
      </p:grpSp>
      <p:sp>
        <p:nvSpPr>
          <p:cNvPr id="20" name="Content Placeholder 6"/>
          <p:cNvSpPr txBox="1">
            <a:spLocks/>
          </p:cNvSpPr>
          <p:nvPr/>
        </p:nvSpPr>
        <p:spPr>
          <a:xfrm>
            <a:off x="319103" y="3987099"/>
            <a:ext cx="5415781" cy="17394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400" kern="1200" baseline="0">
                <a:solidFill>
                  <a:srgbClr val="2A7DBF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>
                <a:solidFill>
                  <a:srgbClr val="18AF9B"/>
                </a:solidFill>
                <a:latin typeface="Arial" charset="0"/>
                <a:ea typeface="Arial" charset="0"/>
                <a:cs typeface="Arial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rgbClr val="F28F3B"/>
                </a:solidFill>
                <a:latin typeface="Arial" charset="0"/>
                <a:ea typeface="Arial" charset="0"/>
                <a:cs typeface="Arial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600" kern="1200">
                <a:solidFill>
                  <a:srgbClr val="393E91"/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600" kern="1200">
                <a:solidFill>
                  <a:srgbClr val="393E9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/>
              <a:t>Complex physics and geometry modeling</a:t>
            </a:r>
          </a:p>
          <a:p>
            <a:pPr lvl="1"/>
            <a:r>
              <a:rPr lang="en-US" sz="1400" dirty="0" smtClean="0"/>
              <a:t>&gt;</a:t>
            </a:r>
            <a:r>
              <a:rPr lang="en-US" dirty="0" smtClean="0"/>
              <a:t>50% of </a:t>
            </a:r>
            <a:r>
              <a:rPr lang="en-US" b="1" dirty="0" smtClean="0"/>
              <a:t>Worldwide LHC Computing Grid (WLCG) </a:t>
            </a:r>
            <a:r>
              <a:rPr lang="en-US" dirty="0" smtClean="0"/>
              <a:t>power today</a:t>
            </a:r>
          </a:p>
          <a:p>
            <a:r>
              <a:rPr lang="en-US" dirty="0" smtClean="0"/>
              <a:t>Increase by 100x by 2025!</a:t>
            </a:r>
          </a:p>
          <a:p>
            <a:pPr>
              <a:lnSpc>
                <a:spcPct val="100000"/>
              </a:lnSpc>
            </a:pPr>
            <a:endParaRPr lang="en-US" sz="2200" dirty="0"/>
          </a:p>
        </p:txBody>
      </p:sp>
      <p:sp>
        <p:nvSpPr>
          <p:cNvPr id="8" name="Rectangle 7"/>
          <p:cNvSpPr/>
          <p:nvPr/>
        </p:nvSpPr>
        <p:spPr>
          <a:xfrm>
            <a:off x="277022" y="1169453"/>
            <a:ext cx="62440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43996" indent="-530311" defTabSz="1414166">
              <a:spcBef>
                <a:spcPts val="2400"/>
              </a:spcBef>
              <a:defRPr sz="1740"/>
            </a:pPr>
            <a:r>
              <a:rPr lang="en-US" sz="2400" i="1">
                <a:solidFill>
                  <a:srgbClr val="2A7DBF"/>
                </a:solidFill>
                <a:latin typeface="Arial" charset="0"/>
                <a:ea typeface="Arial" charset="0"/>
                <a:cs typeface="Arial" charset="0"/>
              </a:rPr>
              <a:t>Essential for data analysis &amp; detector design</a:t>
            </a:r>
            <a:endParaRPr lang="en-US" sz="2400" i="1" dirty="0">
              <a:solidFill>
                <a:srgbClr val="2A7DBF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268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Bureau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sz="1600" dirty="0" smtClean="0">
            <a:solidFill>
              <a:srgbClr val="2A7DBF"/>
            </a:solidFill>
            <a:latin typeface="Arial" charset="0"/>
            <a:ea typeface="Arial" charset="0"/>
            <a:cs typeface="Arial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GANsimulation_vallecorsa" id="{D71EE49B-5188-5341-BC14-535F69CB150B}" vid="{6BFA3E9A-2558-6F42-B99C-6E222E6D40D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openlab</Template>
  <TotalTime>17393</TotalTime>
  <Words>511</Words>
  <Application>Microsoft Macintosh PowerPoint</Application>
  <PresentationFormat>Widescreen</PresentationFormat>
  <Paragraphs>107</Paragraphs>
  <Slides>12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1" baseType="lpstr">
      <vt:lpstr>Arial Black</vt:lpstr>
      <vt:lpstr>Calibri</vt:lpstr>
      <vt:lpstr>Calibri Light</vt:lpstr>
      <vt:lpstr>Century Gothic</vt:lpstr>
      <vt:lpstr>Helvetica</vt:lpstr>
      <vt:lpstr>Wingdings</vt:lpstr>
      <vt:lpstr>Wingdings 3</vt:lpstr>
      <vt:lpstr>Arial</vt:lpstr>
      <vt:lpstr>Thème Office</vt:lpstr>
      <vt:lpstr>PowerPoint Presentation</vt:lpstr>
      <vt:lpstr>CERN</vt:lpstr>
      <vt:lpstr>The Large Hadron Collider (LHC)</vt:lpstr>
      <vt:lpstr>The Higgs Boson</vt:lpstr>
      <vt:lpstr>PowerPoint Presentation</vt:lpstr>
      <vt:lpstr>Why? …Big Data</vt:lpstr>
      <vt:lpstr>From ridiculously difficult…</vt:lpstr>
      <vt:lpstr>HPC and AI convergence in HEP</vt:lpstr>
      <vt:lpstr>Monte Carlo Simulation</vt:lpstr>
      <vt:lpstr>3D convolutional GAN</vt:lpstr>
      <vt:lpstr>Physics results validation</vt:lpstr>
      <vt:lpstr>Multi-Node Scaling Performance</vt:lpstr>
    </vt:vector>
  </TitlesOfParts>
  <Company/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Deep Learning tool for fast simulation</dc:title>
  <dc:creator>Sofia Vallecorsa</dc:creator>
  <cp:keywords>CTPClassification=CTP_NT</cp:keywords>
  <cp:lastModifiedBy>Sofia Vallecorsa</cp:lastModifiedBy>
  <cp:revision>324</cp:revision>
  <cp:lastPrinted>2018-06-18T13:03:12Z</cp:lastPrinted>
  <dcterms:created xsi:type="dcterms:W3CDTF">2018-06-03T13:18:16Z</dcterms:created>
  <dcterms:modified xsi:type="dcterms:W3CDTF">2019-06-11T08:54:41Z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itusGUID">
    <vt:lpwstr>bc5f0ebe-547a-4963-80dd-2e6f8bd56257</vt:lpwstr>
  </property>
  <property fmtid="{D5CDD505-2E9C-101B-9397-08002B2CF9AE}" pid="3" name="CTP_TimeStamp">
    <vt:lpwstr>2018-09-24 13:09:03Z</vt:lpwstr>
  </property>
  <property fmtid="{D5CDD505-2E9C-101B-9397-08002B2CF9AE}" pid="4" name="CTP_BU">
    <vt:lpwstr>NA</vt:lpwstr>
  </property>
  <property fmtid="{D5CDD505-2E9C-101B-9397-08002B2CF9AE}" pid="5" name="CTP_IDSID">
    <vt:lpwstr>NA</vt:lpwstr>
  </property>
  <property fmtid="{D5CDD505-2E9C-101B-9397-08002B2CF9AE}" pid="6" name="CTP_WWID">
    <vt:lpwstr>NA</vt:lpwstr>
  </property>
  <property fmtid="{D5CDD505-2E9C-101B-9397-08002B2CF9AE}" pid="7" name="CTPClassification">
    <vt:lpwstr>CTP_NT</vt:lpwstr>
  </property>
</Properties>
</file>